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51" r:id="rId2"/>
    <p:sldId id="450" r:id="rId3"/>
    <p:sldId id="452" r:id="rId4"/>
    <p:sldId id="453" r:id="rId5"/>
    <p:sldId id="454" r:id="rId6"/>
    <p:sldId id="455" r:id="rId7"/>
    <p:sldId id="456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одный" id="{ABD30AE3-15F5-43F5-BE5C-418284A745E0}">
          <p14:sldIdLst>
            <p14:sldId id="451"/>
            <p14:sldId id="450"/>
            <p14:sldId id="452"/>
            <p14:sldId id="453"/>
            <p14:sldId id="454"/>
            <p14:sldId id="455"/>
            <p14:sldId id="456"/>
          </p14:sldIdLst>
        </p14:section>
        <p14:section name="Композиционные решения" id="{97F6ADD7-4120-4781-A4C6-3D48CA743635}">
          <p14:sldIdLst/>
        </p14:section>
        <p14:section name="Календарный период" id="{88743A23-4583-4FAD-927B-40973EAD4EDD}">
          <p14:sldIdLst/>
        </p14:section>
        <p14:section name="Круговая инфографика" id="{4F8D8489-B46F-4A78-B0EF-E2413E279863}">
          <p14:sldIdLst/>
        </p14:section>
        <p14:section name="Коллаж фото" id="{FFC61BC5-D326-4A8A-9600-770B6D480309}">
          <p14:sldIdLst/>
        </p14:section>
        <p14:section name="Этап, процесс" id="{C4A4E2E0-1FA3-411D-9104-061B54D1FA2E}">
          <p14:sldIdLst/>
        </p14:section>
        <p14:section name="Дорожная карта" id="{CA74C5ED-8076-4019-9EE5-447E93C1364C}">
          <p14:sldIdLst/>
        </p14:section>
        <p14:section name="Графики" id="{B90EFE9D-AB5B-406D-A804-A0C73D417078}">
          <p14:sldIdLst/>
        </p14:section>
        <p14:section name="Воронки" id="{E86CBDF6-7B61-4731-9381-08AC9B1D12FE}">
          <p14:sldIdLst/>
        </p14:section>
        <p14:section name="Лестинца инфографика" id="{4B94A233-2D51-4E1D-816F-13919A0CBE5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9E1"/>
    <a:srgbClr val="EB6225"/>
    <a:srgbClr val="F6F369"/>
    <a:srgbClr val="EBDF6B"/>
    <a:srgbClr val="FFFF66"/>
    <a:srgbClr val="8FA9D9"/>
    <a:srgbClr val="BE4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82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5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r>
              <a:rPr lang="ru-RU" sz="95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Уровень официально зарегистрированной безработицы
 по г.Н.Новгороду и Нижегородской области, %</a:t>
            </a:r>
          </a:p>
        </c:rich>
      </c:tx>
      <c:layout>
        <c:manualLayout>
          <c:xMode val="edge"/>
          <c:yMode val="edge"/>
          <c:x val="0.18142743930566982"/>
          <c:y val="5.2044870433408524E-3"/>
        </c:manualLayout>
      </c:layout>
      <c:overlay val="0"/>
      <c:spPr>
        <a:noFill/>
        <a:ln w="1419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375773206248012E-2"/>
          <c:y val="0.25558727307092038"/>
          <c:w val="0.94689088397643772"/>
          <c:h val="0.6366605548205318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г.Н.Новгород</c:v>
                </c:pt>
              </c:strCache>
            </c:strRef>
          </c:tx>
          <c:spPr>
            <a:ln w="31750">
              <a:solidFill>
                <a:schemeClr val="accent3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bg1"/>
              </a:solidFill>
              <a:ln w="25400">
                <a:solidFill>
                  <a:schemeClr val="accent3"/>
                </a:solidFill>
                <a:prstDash val="solid"/>
              </a:ln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Sheet1!$BL$1:$BP$1</c:f>
              <c:strCache>
                <c:ptCount val="5"/>
                <c:pt idx="0">
                  <c:v>на 1 апреля 2023</c:v>
                </c:pt>
                <c:pt idx="1">
                  <c:v>на 1 июля 2023</c:v>
                </c:pt>
                <c:pt idx="2">
                  <c:v>на 1 октября 2023</c:v>
                </c:pt>
                <c:pt idx="3">
                  <c:v>на 1 января 2024</c:v>
                </c:pt>
                <c:pt idx="4">
                  <c:v>на 1 апреля 2024</c:v>
                </c:pt>
              </c:strCache>
            </c:strRef>
          </c:cat>
          <c:val>
            <c:numRef>
              <c:f>Sheet1!$BL$2:$BP$2</c:f>
              <c:numCache>
                <c:formatCode>#,##0.00</c:formatCode>
                <c:ptCount val="5"/>
                <c:pt idx="0">
                  <c:v>0.4</c:v>
                </c:pt>
                <c:pt idx="1">
                  <c:v>0.34</c:v>
                </c:pt>
                <c:pt idx="2">
                  <c:v>0.33000000000000007</c:v>
                </c:pt>
                <c:pt idx="3">
                  <c:v>0.30000000000000004</c:v>
                </c:pt>
                <c:pt idx="4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A33-4C3A-B18A-5E26FF377FC3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spPr>
            <a:ln w="25400">
              <a:solidFill>
                <a:schemeClr val="tx2"/>
              </a:solidFill>
              <a:prstDash val="solid"/>
            </a:ln>
          </c:spPr>
          <c:marker>
            <c:symbol val="circle"/>
            <c:size val="4"/>
            <c:spPr>
              <a:solidFill>
                <a:schemeClr val="bg1"/>
              </a:solidFill>
              <a:ln w="19050">
                <a:solidFill>
                  <a:srgbClr val="000080"/>
                </a:solidFill>
                <a:prstDash val="solid"/>
              </a:ln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anchor="b" anchorCtr="0"/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Sheet1!$BL$1:$BP$1</c:f>
              <c:strCache>
                <c:ptCount val="5"/>
                <c:pt idx="0">
                  <c:v>на 1 апреля 2023</c:v>
                </c:pt>
                <c:pt idx="1">
                  <c:v>на 1 июля 2023</c:v>
                </c:pt>
                <c:pt idx="2">
                  <c:v>на 1 октября 2023</c:v>
                </c:pt>
                <c:pt idx="3">
                  <c:v>на 1 января 2024</c:v>
                </c:pt>
                <c:pt idx="4">
                  <c:v>на 1 апреля 2024</c:v>
                </c:pt>
              </c:strCache>
            </c:strRef>
          </c:cat>
          <c:val>
            <c:numRef>
              <c:f>Sheet1!$BL$3:$BP$3</c:f>
              <c:numCache>
                <c:formatCode>#,##0.00</c:formatCode>
                <c:ptCount val="5"/>
                <c:pt idx="0">
                  <c:v>0.39000000000000007</c:v>
                </c:pt>
                <c:pt idx="1">
                  <c:v>0.34</c:v>
                </c:pt>
                <c:pt idx="2">
                  <c:v>0.31000000000000005</c:v>
                </c:pt>
                <c:pt idx="3">
                  <c:v>0.28000000000000008</c:v>
                </c:pt>
                <c:pt idx="4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A33-4C3A-B18A-5E26FF377F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550848"/>
        <c:axId val="69553536"/>
      </c:lineChart>
      <c:catAx>
        <c:axId val="6955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69553536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69553536"/>
        <c:scaling>
          <c:orientation val="minMax"/>
          <c:max val="0.4"/>
          <c:min val="0.2"/>
        </c:scaling>
        <c:delete val="1"/>
        <c:axPos val="l"/>
        <c:numFmt formatCode="#,##0.00" sourceLinked="1"/>
        <c:majorTickMark val="out"/>
        <c:minorTickMark val="none"/>
        <c:tickLblPos val="none"/>
        <c:crossAx val="69550848"/>
        <c:crosses val="autoZero"/>
        <c:crossBetween val="between"/>
        <c:majorUnit val="1"/>
      </c:valAx>
      <c:spPr>
        <a:noFill/>
        <a:ln w="14194">
          <a:noFill/>
        </a:ln>
      </c:spPr>
    </c:plotArea>
    <c:legend>
      <c:legendPos val="r"/>
      <c:layout>
        <c:manualLayout>
          <c:xMode val="edge"/>
          <c:yMode val="edge"/>
          <c:x val="0.65881990802891965"/>
          <c:y val="0.23700232457994871"/>
          <c:w val="0.32153846249898282"/>
          <c:h val="0.14594754537002963"/>
        </c:manualLayout>
      </c:layout>
      <c:overlay val="0"/>
      <c:spPr>
        <a:noFill/>
        <a:ln w="14194">
          <a:noFill/>
        </a:ln>
      </c:spPr>
      <c:txPr>
        <a:bodyPr/>
        <a:lstStyle/>
        <a:p>
          <a:pPr>
            <a:defRPr sz="900">
              <a:solidFill>
                <a:schemeClr val="tx1"/>
              </a:solidFill>
              <a:latin typeface="+mn-lt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59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5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Коэффициенты рождаемости, смертности и </a:t>
            </a:r>
            <a:endParaRPr lang="ru-RU" sz="95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defRPr sz="95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естественного </a:t>
            </a: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прироста, промилле</a:t>
            </a:r>
          </a:p>
        </c:rich>
      </c:tx>
      <c:layout>
        <c:manualLayout>
          <c:xMode val="edge"/>
          <c:yMode val="edge"/>
          <c:x val="0.21197627455137252"/>
          <c:y val="0"/>
        </c:manualLayout>
      </c:layout>
      <c:overlay val="0"/>
      <c:spPr>
        <a:noFill/>
        <a:ln w="1408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9799371445051727E-2"/>
          <c:y val="0.15931106738104231"/>
          <c:w val="0.89453630923237126"/>
          <c:h val="0.530432235984995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Родилось на 1000 человек населения</c:v>
                </c:pt>
              </c:strCache>
            </c:strRef>
          </c:tx>
          <c:spPr>
            <a:ln w="25400">
              <a:solidFill>
                <a:schemeClr val="accent3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bg1"/>
              </a:solidFill>
              <a:ln w="19050">
                <a:solidFill>
                  <a:schemeClr val="accent3"/>
                </a:solidFill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b" anchorCtr="1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Sheet1!$A$64:$A$68</c:f>
              <c:strCache>
                <c:ptCount val="5"/>
                <c:pt idx="0">
                  <c:v>январь-март 
2023</c:v>
                </c:pt>
                <c:pt idx="1">
                  <c:v>январь-июнь 
2023</c:v>
                </c:pt>
                <c:pt idx="2">
                  <c:v>январь-сентябрь 
2023</c:v>
                </c:pt>
                <c:pt idx="3">
                  <c:v>январь-декабрь 
2023</c:v>
                </c:pt>
                <c:pt idx="4">
                  <c:v>январь-март 
2024</c:v>
                </c:pt>
              </c:strCache>
            </c:strRef>
          </c:cat>
          <c:val>
            <c:numRef>
              <c:f>Sheet1!$B$64:$B$68</c:f>
              <c:numCache>
                <c:formatCode>#\ ##0.0</c:formatCode>
                <c:ptCount val="5"/>
                <c:pt idx="0">
                  <c:v>7.7</c:v>
                </c:pt>
                <c:pt idx="1">
                  <c:v>7.6</c:v>
                </c:pt>
                <c:pt idx="2" formatCode="General">
                  <c:v>7.9</c:v>
                </c:pt>
                <c:pt idx="3" formatCode="General">
                  <c:v>7.9</c:v>
                </c:pt>
                <c:pt idx="4" formatCode="General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81-420A-AAAD-495DC905230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Умерло на 1000 человек населения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bg1"/>
              </a:solidFill>
              <a:ln w="19050">
                <a:solidFill>
                  <a:schemeClr val="accent1"/>
                </a:solidFill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Sheet1!$A$64:$A$68</c:f>
              <c:strCache>
                <c:ptCount val="5"/>
                <c:pt idx="0">
                  <c:v>январь-март 
2023</c:v>
                </c:pt>
                <c:pt idx="1">
                  <c:v>январь-июнь 
2023</c:v>
                </c:pt>
                <c:pt idx="2">
                  <c:v>январь-сентябрь 
2023</c:v>
                </c:pt>
                <c:pt idx="3">
                  <c:v>январь-декабрь 
2023</c:v>
                </c:pt>
                <c:pt idx="4">
                  <c:v>январь-март 
2024</c:v>
                </c:pt>
              </c:strCache>
            </c:strRef>
          </c:cat>
          <c:val>
            <c:numRef>
              <c:f>Sheet1!$C$64:$C$68</c:f>
              <c:numCache>
                <c:formatCode>#\ ##0.0</c:formatCode>
                <c:ptCount val="5"/>
                <c:pt idx="0">
                  <c:v>13.9</c:v>
                </c:pt>
                <c:pt idx="1">
                  <c:v>13.5</c:v>
                </c:pt>
                <c:pt idx="2" formatCode="General">
                  <c:v>13.1</c:v>
                </c:pt>
                <c:pt idx="3">
                  <c:v>13.4</c:v>
                </c:pt>
                <c:pt idx="4" formatCode="General">
                  <c:v>14.5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81-420A-AAAD-495DC90523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Естественный прирост на 1000 человек населения</c:v>
                </c:pt>
              </c:strCache>
            </c:strRef>
          </c:tx>
          <c:spPr>
            <a:ln w="25400">
              <a:solidFill>
                <a:schemeClr val="tx2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9050">
                <a:solidFill>
                  <a:schemeClr val="tx2"/>
                </a:solidFill>
                <a:prstDash val="solid"/>
              </a:ln>
            </c:spPr>
          </c:marker>
          <c:dLbls>
            <c:spPr>
              <a:noFill/>
              <a:ln w="14088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Sheet1!$A$64:$A$68</c:f>
              <c:strCache>
                <c:ptCount val="5"/>
                <c:pt idx="0">
                  <c:v>январь-март 
2023</c:v>
                </c:pt>
                <c:pt idx="1">
                  <c:v>январь-июнь 
2023</c:v>
                </c:pt>
                <c:pt idx="2">
                  <c:v>январь-сентябрь 
2023</c:v>
                </c:pt>
                <c:pt idx="3">
                  <c:v>январь-декабрь 
2023</c:v>
                </c:pt>
                <c:pt idx="4">
                  <c:v>январь-март 
2024</c:v>
                </c:pt>
              </c:strCache>
            </c:strRef>
          </c:cat>
          <c:val>
            <c:numRef>
              <c:f>Sheet1!$D$64:$D$68</c:f>
              <c:numCache>
                <c:formatCode>#\ ##0.0</c:formatCode>
                <c:ptCount val="5"/>
                <c:pt idx="0">
                  <c:v>-6.2</c:v>
                </c:pt>
                <c:pt idx="1">
                  <c:v>-5.9</c:v>
                </c:pt>
                <c:pt idx="2" formatCode="General">
                  <c:v>-5.2</c:v>
                </c:pt>
                <c:pt idx="3">
                  <c:v>-5.5</c:v>
                </c:pt>
                <c:pt idx="4" formatCode="General">
                  <c:v>-7.1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781-420A-AAAD-495DC90523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614976"/>
        <c:axId val="69620864"/>
      </c:lineChart>
      <c:catAx>
        <c:axId val="6961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69620864"/>
        <c:crossesAt val="3"/>
        <c:auto val="0"/>
        <c:lblAlgn val="ctr"/>
        <c:lblOffset val="0"/>
        <c:tickLblSkip val="1"/>
        <c:tickMarkSkip val="1"/>
        <c:noMultiLvlLbl val="0"/>
      </c:catAx>
      <c:valAx>
        <c:axId val="69620864"/>
        <c:scaling>
          <c:orientation val="minMax"/>
          <c:max val="20"/>
          <c:min val="-12"/>
        </c:scaling>
        <c:delete val="1"/>
        <c:axPos val="l"/>
        <c:numFmt formatCode="#\ ##0.0" sourceLinked="1"/>
        <c:majorTickMark val="out"/>
        <c:minorTickMark val="none"/>
        <c:tickLblPos val="none"/>
        <c:crossAx val="69614976"/>
        <c:crosses val="autoZero"/>
        <c:crossBetween val="between"/>
        <c:majorUnit val="2"/>
      </c:valAx>
      <c:spPr>
        <a:noFill/>
        <a:ln w="14088">
          <a:noFill/>
        </a:ln>
      </c:spPr>
    </c:plotArea>
    <c:legend>
      <c:legendPos val="b"/>
      <c:layout>
        <c:manualLayout>
          <c:xMode val="edge"/>
          <c:yMode val="edge"/>
          <c:x val="0.1659005939960754"/>
          <c:y val="0.7601386794019056"/>
          <c:w val="0.75403408911235459"/>
          <c:h val="0.20859739216525952"/>
        </c:manualLayout>
      </c:layout>
      <c:overlay val="0"/>
      <c:spPr>
        <a:solidFill>
          <a:srgbClr val="FFFFFF"/>
        </a:solidFill>
        <a:ln w="14088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5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950" b="1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Замещение естественной убыли населения </a:t>
            </a:r>
            <a:b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5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миграционным приростом, %</a:t>
            </a:r>
          </a:p>
        </c:rich>
      </c:tx>
      <c:layout>
        <c:manualLayout>
          <c:xMode val="edge"/>
          <c:yMode val="edge"/>
          <c:x val="0.26419855306786244"/>
          <c:y val="1.6640245488327741E-2"/>
        </c:manualLayout>
      </c:layout>
      <c:overlay val="0"/>
      <c:spPr>
        <a:noFill/>
        <a:ln w="1474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17411797282197"/>
          <c:y val="0.25416273735666767"/>
          <c:w val="0.78256213090548699"/>
          <c:h val="0.56610157336890365"/>
        </c:manualLayout>
      </c:layout>
      <c:areaChart>
        <c:grouping val="standard"/>
        <c:varyColors val="0"/>
        <c:ser>
          <c:idx val="0"/>
          <c:order val="1"/>
          <c:spPr>
            <a:solidFill>
              <a:schemeClr val="accent5"/>
            </a:solidFill>
            <a:ln w="7371">
              <a:solidFill>
                <a:srgbClr val="000000"/>
              </a:solidFill>
              <a:prstDash val="solid"/>
            </a:ln>
          </c:spPr>
          <c:dLbls>
            <c:dLbl>
              <c:idx val="8"/>
              <c:layout>
                <c:manualLayout>
                  <c:x val="0.42214027249052943"/>
                  <c:y val="-0.29651571530180754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526416115215674E-2"/>
                      <c:h val="3.56339294086435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2E7-4610-A00D-E64C30154971}"/>
                </c:ext>
              </c:extLst>
            </c:dLbl>
            <c:spPr>
              <a:noFill/>
              <a:ln w="14742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Sheet1!$A$34:$A$50</c:f>
              <c:strCache>
                <c:ptCount val="17"/>
                <c:pt idx="0">
                  <c:v>янв-март 2020</c:v>
                </c:pt>
                <c:pt idx="1">
                  <c:v>янв.-июнь 2020</c:v>
                </c:pt>
                <c:pt idx="2">
                  <c:v>янв.-сент. 2020</c:v>
                </c:pt>
                <c:pt idx="3">
                  <c:v>янв-дек. 2020</c:v>
                </c:pt>
                <c:pt idx="4">
                  <c:v>янв-март 2021</c:v>
                </c:pt>
                <c:pt idx="5">
                  <c:v>янв.-июнь 2021</c:v>
                </c:pt>
                <c:pt idx="6">
                  <c:v>янв.-сент. 2021</c:v>
                </c:pt>
                <c:pt idx="7">
                  <c:v>янв-дек. 2021</c:v>
                </c:pt>
                <c:pt idx="8">
                  <c:v>янв-март 2022</c:v>
                </c:pt>
                <c:pt idx="9">
                  <c:v>янв.-июнь 2022</c:v>
                </c:pt>
                <c:pt idx="10">
                  <c:v>янв.-сент. 2022</c:v>
                </c:pt>
                <c:pt idx="11">
                  <c:v>янв-дек. 2022</c:v>
                </c:pt>
                <c:pt idx="12">
                  <c:v>янв-март 2023</c:v>
                </c:pt>
                <c:pt idx="13">
                  <c:v>янв.-июнь 2023</c:v>
                </c:pt>
                <c:pt idx="14">
                  <c:v>янв.-сент. 2023</c:v>
                </c:pt>
                <c:pt idx="15">
                  <c:v>янв-дек. 2023</c:v>
                </c:pt>
                <c:pt idx="16">
                  <c:v>янв-март 2024</c:v>
                </c:pt>
              </c:strCache>
            </c:strRef>
          </c:cat>
          <c:val>
            <c:numRef>
              <c:f>Sheet1!$C$34:$C$50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2E7-4610-A00D-E64C30154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2905856"/>
        <c:axId val="72921472"/>
      </c:areaChart>
      <c:areaChart>
        <c:grouping val="stacked"/>
        <c:varyColors val="0"/>
        <c:ser>
          <c:idx val="1"/>
          <c:order val="0"/>
          <c:spPr>
            <a:solidFill>
              <a:srgbClr val="FFFFFF"/>
            </a:solidFill>
            <a:ln w="737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5053590832358478E-2"/>
                  <c:y val="-0.26721616287287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2E7-4610-A00D-E64C301549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2E7-4610-A00D-E64C3015497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2E7-4610-A00D-E64C30154971}"/>
                </c:ext>
              </c:extLst>
            </c:dLbl>
            <c:dLbl>
              <c:idx val="3"/>
              <c:layout>
                <c:manualLayout>
                  <c:x val="-2.5053590832358478E-2"/>
                  <c:y val="-5.809047018975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2E7-4610-A00D-E64C30154971}"/>
                </c:ext>
              </c:extLst>
            </c:dLbl>
            <c:dLbl>
              <c:idx val="4"/>
              <c:layout>
                <c:manualLayout>
                  <c:x val="-1.5943194166046309E-2"/>
                  <c:y val="-9.294475230360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2E7-4610-A00D-E64C3015497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2E7-4610-A00D-E64C30154971}"/>
                </c:ext>
              </c:extLst>
            </c:dLbl>
            <c:dLbl>
              <c:idx val="6"/>
              <c:layout>
                <c:manualLayout>
                  <c:x val="-2.0498392499202392E-2"/>
                  <c:y val="-5.809047018975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2E7-4610-A00D-E64C30154971}"/>
                </c:ext>
              </c:extLst>
            </c:dLbl>
            <c:dLbl>
              <c:idx val="7"/>
              <c:layout>
                <c:manualLayout>
                  <c:x val="-2.277599166578049E-3"/>
                  <c:y val="-8.1326658265656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2E7-4610-A00D-E64C3015497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2E7-4610-A00D-E64C3015497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55-420F-ABFC-36190543C2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A7-4EA5-A610-45A24ED1AF6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4B-48A3-938F-FDE33BD8F153}"/>
                </c:ext>
              </c:extLst>
            </c:dLbl>
            <c:dLbl>
              <c:idx val="12"/>
              <c:layout>
                <c:manualLayout>
                  <c:x val="2.7331189998936536E-2"/>
                  <c:y val="-7.842213475616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CE-4B1E-982F-4A2A8BF1020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D7-4CE8-A87D-23E2FC1BBB3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0-44AB-9094-53CCA0456CA5}"/>
                </c:ext>
              </c:extLst>
            </c:dLbl>
            <c:dLbl>
              <c:idx val="15"/>
              <c:layout>
                <c:manualLayout>
                  <c:x val="6.9466774580630344E-2"/>
                  <c:y val="-7.2613087737193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t" anchorCtr="0">
                  <a:no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2.754747225050291E-2"/>
                      <c:h val="3.9661382873374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962-4FF5-BE05-5CE5DC9BB6D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2-4C8C-AFDB-A50D3D790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t" anchorCtr="0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Sheet1!$A$34:$A$50</c:f>
              <c:strCache>
                <c:ptCount val="17"/>
                <c:pt idx="0">
                  <c:v>янв-март 2020</c:v>
                </c:pt>
                <c:pt idx="1">
                  <c:v>янв.-июнь 2020</c:v>
                </c:pt>
                <c:pt idx="2">
                  <c:v>янв.-сент. 2020</c:v>
                </c:pt>
                <c:pt idx="3">
                  <c:v>янв-дек. 2020</c:v>
                </c:pt>
                <c:pt idx="4">
                  <c:v>янв-март 2021</c:v>
                </c:pt>
                <c:pt idx="5">
                  <c:v>янв.-июнь 2021</c:v>
                </c:pt>
                <c:pt idx="6">
                  <c:v>янв.-сент. 2021</c:v>
                </c:pt>
                <c:pt idx="7">
                  <c:v>янв-дек. 2021</c:v>
                </c:pt>
                <c:pt idx="8">
                  <c:v>янв-март 2022</c:v>
                </c:pt>
                <c:pt idx="9">
                  <c:v>янв.-июнь 2022</c:v>
                </c:pt>
                <c:pt idx="10">
                  <c:v>янв.-сент. 2022</c:v>
                </c:pt>
                <c:pt idx="11">
                  <c:v>янв-дек. 2022</c:v>
                </c:pt>
                <c:pt idx="12">
                  <c:v>янв-март 2023</c:v>
                </c:pt>
                <c:pt idx="13">
                  <c:v>янв.-июнь 2023</c:v>
                </c:pt>
                <c:pt idx="14">
                  <c:v>янв.-сент. 2023</c:v>
                </c:pt>
                <c:pt idx="15">
                  <c:v>янв-дек. 2023</c:v>
                </c:pt>
                <c:pt idx="16">
                  <c:v>янв-март 2024</c:v>
                </c:pt>
              </c:strCache>
            </c:strRef>
          </c:cat>
          <c:val>
            <c:numRef>
              <c:f>Sheet1!$B$34:$B$50</c:f>
              <c:numCache>
                <c:formatCode>General</c:formatCode>
                <c:ptCount val="17"/>
                <c:pt idx="0">
                  <c:v>95.2</c:v>
                </c:pt>
                <c:pt idx="1">
                  <c:v>0</c:v>
                </c:pt>
                <c:pt idx="2">
                  <c:v>0</c:v>
                </c:pt>
                <c:pt idx="3">
                  <c:v>13.2</c:v>
                </c:pt>
                <c:pt idx="4">
                  <c:v>26.2</c:v>
                </c:pt>
                <c:pt idx="5">
                  <c:v>0</c:v>
                </c:pt>
                <c:pt idx="6">
                  <c:v>10.8</c:v>
                </c:pt>
                <c:pt idx="7">
                  <c:v>20.6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2E7-4610-A00D-E64C30154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1843">
              <a:solidFill>
                <a:srgbClr val="000000"/>
              </a:solidFill>
              <a:prstDash val="dash"/>
            </a:ln>
          </c:spPr>
        </c:dropLines>
        <c:axId val="72923392"/>
        <c:axId val="73496832"/>
      </c:areaChart>
      <c:catAx>
        <c:axId val="729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843">
            <a:solidFill>
              <a:srgbClr val="000000"/>
            </a:solidFill>
            <a:prstDash val="solid"/>
          </a:ln>
        </c:spPr>
        <c:txPr>
          <a:bodyPr rot="-2100000" vert="horz" anchor="t" anchorCtr="1"/>
          <a:lstStyle/>
          <a:p>
            <a:pPr rtl="0"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2921472"/>
        <c:crossesAt val="0"/>
        <c:auto val="0"/>
        <c:lblAlgn val="ctr"/>
        <c:lblOffset val="50"/>
        <c:tickLblSkip val="1"/>
        <c:tickMarkSkip val="1"/>
        <c:noMultiLvlLbl val="0"/>
      </c:catAx>
      <c:valAx>
        <c:axId val="72921472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72905856"/>
        <c:crosses val="autoZero"/>
        <c:crossBetween val="midCat"/>
        <c:majorUnit val="30"/>
        <c:minorUnit val="20"/>
      </c:valAx>
      <c:catAx>
        <c:axId val="7292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496832"/>
        <c:crossesAt val="0"/>
        <c:auto val="1"/>
        <c:lblAlgn val="ctr"/>
        <c:lblOffset val="100"/>
        <c:noMultiLvlLbl val="0"/>
      </c:catAx>
      <c:valAx>
        <c:axId val="73496832"/>
        <c:scaling>
          <c:orientation val="minMax"/>
          <c:max val="300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72923392"/>
        <c:crosses val="max"/>
        <c:crossBetween val="midCat"/>
        <c:majorUnit val="50"/>
        <c:minorUnit val="10"/>
      </c:valAx>
      <c:spPr>
        <a:noFill/>
        <a:ln w="1474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8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17453274911649E-2"/>
          <c:y val="0.22424311315930512"/>
          <c:w val="0.94532416339166658"/>
          <c:h val="0.511709521149752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Sheet1!$B$55</c:f>
              <c:strCache>
                <c:ptCount val="1"/>
                <c:pt idx="0">
                  <c:v>прибыль прибыльных организаций</c:v>
                </c:pt>
              </c:strCache>
            </c:strRef>
          </c:tx>
          <c:spPr>
            <a:ln w="22225">
              <a:solidFill>
                <a:schemeClr val="accent6"/>
              </a:solidFill>
              <a:prstDash val="solid"/>
            </a:ln>
          </c:spPr>
          <c:marker>
            <c:symbol val="square"/>
            <c:size val="6"/>
            <c:spPr>
              <a:solidFill>
                <a:schemeClr val="accent6"/>
              </a:solidFill>
              <a:ln w="19050">
                <a:noFill/>
                <a:prstDash val="solid"/>
              </a:ln>
            </c:spPr>
          </c:marker>
          <c:dLbls>
            <c:dLbl>
              <c:idx val="1"/>
              <c:layout>
                <c:manualLayout>
                  <c:x val="-6.8164866754060346E-2"/>
                  <c:y val="3.7637451103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3D-4D4B-B57F-F7256CFC3C08}"/>
                </c:ext>
              </c:extLst>
            </c:dLbl>
            <c:dLbl>
              <c:idx val="2"/>
              <c:layout>
                <c:manualLayout>
                  <c:x val="-4.6602249337543922E-2"/>
                  <c:y val="4.1528624482466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00-43F8-8E69-E8C5E9A61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Sheet1!$A$112:$A$114</c:f>
              <c:strCache>
                <c:ptCount val="3"/>
                <c:pt idx="0">
                  <c:v>январь 2024</c:v>
                </c:pt>
                <c:pt idx="1">
                  <c:v>январь-февраль 2024</c:v>
                </c:pt>
                <c:pt idx="2">
                  <c:v>январь-март 2024</c:v>
                </c:pt>
              </c:strCache>
            </c:strRef>
          </c:cat>
          <c:val>
            <c:numRef>
              <c:f>Sheet1!$B$112:$B$114</c:f>
              <c:numCache>
                <c:formatCode>#\ ##0.0</c:formatCode>
                <c:ptCount val="3"/>
                <c:pt idx="0">
                  <c:v>167.3</c:v>
                </c:pt>
                <c:pt idx="1">
                  <c:v>101.9</c:v>
                </c:pt>
                <c:pt idx="2">
                  <c:v>108.7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1D-420F-8CFA-012EBAC7E545}"/>
            </c:ext>
          </c:extLst>
        </c:ser>
        <c:ser>
          <c:idx val="1"/>
          <c:order val="1"/>
          <c:tx>
            <c:strRef>
              <c:f>Sheet1!$C$55</c:f>
              <c:strCache>
                <c:ptCount val="1"/>
                <c:pt idx="0">
                  <c:v>объем отгруженных товаров (работ, услуг)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3"/>
              </a:solidFill>
              <a:ln w="19050">
                <a:noFill/>
                <a:prstDash val="solid"/>
              </a:ln>
            </c:spPr>
          </c:marker>
          <c:dLbls>
            <c:dLbl>
              <c:idx val="1"/>
              <c:layout>
                <c:manualLayout>
                  <c:x val="-4.8386513482663235E-2"/>
                  <c:y val="-4.5419491469598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00-43F8-8E69-E8C5E9A61517}"/>
                </c:ext>
              </c:extLst>
            </c:dLbl>
            <c:dLbl>
              <c:idx val="2"/>
              <c:layout>
                <c:manualLayout>
                  <c:x val="-4.6230251741011572E-2"/>
                  <c:y val="-4.5419491469598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00-43F8-8E69-E8C5E9A6151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Sheet1!$A$112:$A$114</c:f>
              <c:strCache>
                <c:ptCount val="3"/>
                <c:pt idx="0">
                  <c:v>январь 2024</c:v>
                </c:pt>
                <c:pt idx="1">
                  <c:v>январь-февраль 2024</c:v>
                </c:pt>
                <c:pt idx="2">
                  <c:v>январь-март 2024</c:v>
                </c:pt>
              </c:strCache>
            </c:strRef>
          </c:cat>
          <c:val>
            <c:numRef>
              <c:f>Sheet1!$C$112:$C$114</c:f>
              <c:numCache>
                <c:formatCode>General</c:formatCode>
                <c:ptCount val="3"/>
                <c:pt idx="0">
                  <c:v>150.9</c:v>
                </c:pt>
                <c:pt idx="1">
                  <c:v>139.5</c:v>
                </c:pt>
                <c:pt idx="2">
                  <c:v>125.2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1D-420F-8CFA-012EBAC7E5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007104"/>
        <c:axId val="75009024"/>
      </c:lineChart>
      <c:catAx>
        <c:axId val="750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5009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5009024"/>
        <c:scaling>
          <c:orientation val="minMax"/>
          <c:max val="210"/>
          <c:min val="80"/>
        </c:scaling>
        <c:delete val="1"/>
        <c:axPos val="l"/>
        <c:numFmt formatCode="#\ ##0.0" sourceLinked="1"/>
        <c:majorTickMark val="out"/>
        <c:minorTickMark val="none"/>
        <c:tickLblPos val="none"/>
        <c:crossAx val="75007104"/>
        <c:crosses val="autoZero"/>
        <c:crossBetween val="between"/>
        <c:majorUnit val="20"/>
        <c:minorUnit val="10"/>
      </c:valAx>
      <c:spPr>
        <a:noFill/>
        <a:ln w="13921">
          <a:noFill/>
        </a:ln>
        <a:effectLst/>
      </c:spPr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4420606105676189E-2"/>
          <c:y val="0.8611608745548297"/>
          <c:w val="0.93966480446932465"/>
          <c:h val="0.10772357723579244"/>
        </c:manualLayout>
      </c:layout>
      <c:overlay val="0"/>
      <c:spPr>
        <a:solidFill>
          <a:srgbClr val="FFFFFF"/>
        </a:solidFill>
        <a:ln w="13921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Темпы роста ФОТ (по крупным и средним организациям), </a:t>
            </a:r>
            <a:b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в % к аналогичному периоду предыдущего года</a:t>
            </a:r>
          </a:p>
        </c:rich>
      </c:tx>
      <c:layout>
        <c:manualLayout>
          <c:xMode val="edge"/>
          <c:yMode val="edge"/>
          <c:x val="0.14803522245323344"/>
          <c:y val="1.8507631334268989E-3"/>
        </c:manualLayout>
      </c:layout>
      <c:overlay val="0"/>
      <c:spPr>
        <a:noFill/>
        <a:ln w="1343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156675649391331E-2"/>
          <c:y val="0.24367404544997609"/>
          <c:w val="0.86646729630424579"/>
          <c:h val="0.4103012280100728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ФОТ</c:v>
                </c:pt>
              </c:strCache>
            </c:strRef>
          </c:tx>
          <c:spPr>
            <a:ln w="22225" cmpd="sng">
              <a:solidFill>
                <a:schemeClr val="accent6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accent6"/>
              </a:solidFill>
              <a:ln>
                <a:noFill/>
                <a:prstDash val="solid"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Sheet1!$A$70:$A$74</c:f>
              <c:strCache>
                <c:ptCount val="5"/>
                <c:pt idx="0">
                  <c:v>январь-март 2023</c:v>
                </c:pt>
                <c:pt idx="1">
                  <c:v>январь-июнь 2023</c:v>
                </c:pt>
                <c:pt idx="2">
                  <c:v>январь-сентябрь 2023</c:v>
                </c:pt>
                <c:pt idx="3">
                  <c:v>январь-декабрь 2023</c:v>
                </c:pt>
                <c:pt idx="4">
                  <c:v>январь-март 2024</c:v>
                </c:pt>
              </c:strCache>
            </c:strRef>
          </c:cat>
          <c:val>
            <c:numRef>
              <c:f>Sheet1!$B$70:$B$74</c:f>
              <c:numCache>
                <c:formatCode>#\ ##0.0</c:formatCode>
                <c:ptCount val="5"/>
                <c:pt idx="0">
                  <c:v>110.8</c:v>
                </c:pt>
                <c:pt idx="1">
                  <c:v>113.4</c:v>
                </c:pt>
                <c:pt idx="2">
                  <c:v>114.41484699999999</c:v>
                </c:pt>
                <c:pt idx="3">
                  <c:v>115.4</c:v>
                </c:pt>
                <c:pt idx="4">
                  <c:v>122.482412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22-4D3C-B6BA-2C3C12734D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828864"/>
        <c:axId val="78428800"/>
      </c:lineChart>
      <c:catAx>
        <c:axId val="7782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6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 pitchFamily="18" charset="0"/>
              </a:defRPr>
            </a:pPr>
            <a:endParaRPr lang="ru-RU"/>
          </a:p>
        </c:txPr>
        <c:crossAx val="78428800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78428800"/>
        <c:scaling>
          <c:orientation val="minMax"/>
          <c:max val="125"/>
          <c:min val="108"/>
        </c:scaling>
        <c:delete val="1"/>
        <c:axPos val="l"/>
        <c:numFmt formatCode="#\ ##0.0" sourceLinked="1"/>
        <c:majorTickMark val="out"/>
        <c:minorTickMark val="none"/>
        <c:tickLblPos val="none"/>
        <c:crossAx val="77828864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0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Ввод в действие общей площади жилых домов 
в г.Н.Новгороде (нарастающим итогом), тыс.кв.м</a:t>
            </a:r>
          </a:p>
        </c:rich>
      </c:tx>
      <c:layout>
        <c:manualLayout>
          <c:xMode val="edge"/>
          <c:yMode val="edge"/>
          <c:x val="0.19015724798397587"/>
          <c:y val="1.0526333670621451E-3"/>
        </c:manualLayout>
      </c:layout>
      <c:overlay val="0"/>
      <c:spPr>
        <a:noFill/>
        <a:ln w="1385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369494951153419E-2"/>
          <c:y val="0.29439749176409602"/>
          <c:w val="0.90624155208175561"/>
          <c:h val="0.3799950884566173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Sheet1!$I$64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Sheet1!$A$65:$A$67</c:f>
              <c:strCache>
                <c:ptCount val="3"/>
                <c:pt idx="0">
                  <c:v>январь </c:v>
                </c:pt>
                <c:pt idx="1">
                  <c:v>январь-февраль </c:v>
                </c:pt>
                <c:pt idx="2">
                  <c:v>январь-март </c:v>
                </c:pt>
              </c:strCache>
            </c:strRef>
          </c:cat>
          <c:val>
            <c:numRef>
              <c:f>Sheet1!$I$65:$I$67</c:f>
              <c:numCache>
                <c:formatCode>#\ ##0.0</c:formatCode>
                <c:ptCount val="3"/>
                <c:pt idx="0">
                  <c:v>53.823</c:v>
                </c:pt>
                <c:pt idx="1">
                  <c:v>105.84099999999999</c:v>
                </c:pt>
                <c:pt idx="2">
                  <c:v>260.08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34-4886-BEEC-D662C3187AAB}"/>
            </c:ext>
          </c:extLst>
        </c:ser>
        <c:ser>
          <c:idx val="0"/>
          <c:order val="1"/>
          <c:tx>
            <c:strRef>
              <c:f>Sheet1!$J$64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Sheet1!$A$65:$A$67</c:f>
              <c:strCache>
                <c:ptCount val="3"/>
                <c:pt idx="0">
                  <c:v>январь </c:v>
                </c:pt>
                <c:pt idx="1">
                  <c:v>январь-февраль </c:v>
                </c:pt>
                <c:pt idx="2">
                  <c:v>январь-март </c:v>
                </c:pt>
              </c:strCache>
            </c:strRef>
          </c:cat>
          <c:val>
            <c:numRef>
              <c:f>Sheet1!$J$65:$J$67</c:f>
              <c:numCache>
                <c:formatCode>#\ ##0.0</c:formatCode>
                <c:ptCount val="3"/>
                <c:pt idx="0">
                  <c:v>72.400000000000006</c:v>
                </c:pt>
                <c:pt idx="1">
                  <c:v>194.85500000000002</c:v>
                </c:pt>
                <c:pt idx="2">
                  <c:v>259.01799999999992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C-492B-BB0B-A08623869B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1"/>
        <c:axId val="123351040"/>
        <c:axId val="123352960"/>
      </c:barChart>
      <c:catAx>
        <c:axId val="1233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7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1233529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3352960"/>
        <c:scaling>
          <c:orientation val="minMax"/>
          <c:max val="300"/>
          <c:min val="0"/>
        </c:scaling>
        <c:delete val="1"/>
        <c:axPos val="l"/>
        <c:numFmt formatCode="#\ ##0.0" sourceLinked="1"/>
        <c:majorTickMark val="out"/>
        <c:minorTickMark val="none"/>
        <c:tickLblPos val="none"/>
        <c:crossAx val="123351040"/>
        <c:crosses val="autoZero"/>
        <c:crossBetween val="between"/>
        <c:majorUnit val="50"/>
      </c:valAx>
      <c:spPr>
        <a:noFill/>
        <a:ln w="13851">
          <a:noFill/>
        </a:ln>
      </c:spPr>
    </c:plotArea>
    <c:legend>
      <c:legendPos val="b"/>
      <c:layout>
        <c:manualLayout>
          <c:xMode val="edge"/>
          <c:yMode val="edge"/>
          <c:x val="0.31358788494390405"/>
          <c:y val="0.83459052100033559"/>
          <c:w val="0.25969476927067725"/>
          <c:h val="0.14315962934591342"/>
        </c:manualLayout>
      </c:layout>
      <c:overlay val="0"/>
      <c:txPr>
        <a:bodyPr/>
        <a:lstStyle/>
        <a:p>
          <a:pPr>
            <a:defRPr sz="85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950" b="1" i="0" u="none" strike="noStrike" baseline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defRPr>
            </a:pPr>
            <a: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Оборот розничной торговли и общественного питания </a:t>
            </a:r>
            <a:br>
              <a:rPr lang="ru-RU" sz="95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950" b="1" i="0" u="none" strike="noStrike" baseline="0" dirty="0">
                <a:solidFill>
                  <a:schemeClr val="tx1"/>
                </a:solidFill>
                <a:latin typeface="+mn-lt"/>
              </a:rPr>
              <a:t>(по крупным и средним организациям), млрд.руб.</a:t>
            </a:r>
            <a:endParaRPr lang="ru-RU" sz="95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444845345741853"/>
          <c:y val="7.0596794662455734E-2"/>
        </c:manualLayout>
      </c:layout>
      <c:overlay val="0"/>
      <c:spPr>
        <a:noFill/>
        <a:ln w="1168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04099007046802"/>
          <c:y val="0.37978271640516537"/>
          <c:w val="0.73978047884424825"/>
          <c:h val="0.399958544033382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'2022'!$J$2</c:f>
              <c:strCache>
                <c:ptCount val="1"/>
                <c:pt idx="0">
                  <c:v> январь-март 2023 года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C2-4913-A79D-2459F938D8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'2022'!$A$3:$A$4</c:f>
              <c:strCache>
                <c:ptCount val="2"/>
                <c:pt idx="0">
                  <c:v>Оборот розничной тоговли</c:v>
                </c:pt>
                <c:pt idx="1">
                  <c:v>Оборот общественного питания</c:v>
                </c:pt>
              </c:strCache>
            </c:strRef>
          </c:cat>
          <c:val>
            <c:numRef>
              <c:f>'2022'!$J$3:$J$4</c:f>
              <c:numCache>
                <c:formatCode>#\ ##0.0</c:formatCode>
                <c:ptCount val="2"/>
                <c:pt idx="0">
                  <c:v>74.767109000000019</c:v>
                </c:pt>
                <c:pt idx="1">
                  <c:v>19.353179999999995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71-4AFE-9797-012FE092A4F7}"/>
            </c:ext>
          </c:extLst>
        </c:ser>
        <c:ser>
          <c:idx val="0"/>
          <c:order val="1"/>
          <c:tx>
            <c:strRef>
              <c:f>'2022'!$N$2</c:f>
              <c:strCache>
                <c:ptCount val="1"/>
                <c:pt idx="0">
                  <c:v> январь-март 2024 года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C4-4A35-90BA-C9F37B026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'2022'!$A$3:$A$4</c:f>
              <c:strCache>
                <c:ptCount val="2"/>
                <c:pt idx="0">
                  <c:v>Оборот розничной тоговли</c:v>
                </c:pt>
                <c:pt idx="1">
                  <c:v>Оборот общественного питания</c:v>
                </c:pt>
              </c:strCache>
            </c:strRef>
          </c:cat>
          <c:val>
            <c:numRef>
              <c:f>'2022'!$N$3:$N$4</c:f>
              <c:numCache>
                <c:formatCode>#\ ##0.0</c:formatCode>
                <c:ptCount val="2"/>
                <c:pt idx="0">
                  <c:v>91.839366999999982</c:v>
                </c:pt>
                <c:pt idx="1">
                  <c:v>28.138649999999991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4-4A35-90BA-C9F37B0265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2"/>
        <c:axId val="146235776"/>
        <c:axId val="146229888"/>
      </c:barChart>
      <c:valAx>
        <c:axId val="146229888"/>
        <c:scaling>
          <c:orientation val="minMax"/>
          <c:max val="92"/>
          <c:min val="15"/>
        </c:scaling>
        <c:delete val="1"/>
        <c:axPos val="r"/>
        <c:numFmt formatCode="#\ ##0.0" sourceLinked="1"/>
        <c:majorTickMark val="out"/>
        <c:minorTickMark val="none"/>
        <c:tickLblPos val="none"/>
        <c:crossAx val="146235776"/>
        <c:crosses val="max"/>
        <c:crossBetween val="between"/>
      </c:valAx>
      <c:catAx>
        <c:axId val="14623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146229888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309732256294422"/>
          <c:y val="0.3088983283560584"/>
          <c:w val="0.25213107256791129"/>
          <c:h val="0.18384126734787523"/>
        </c:manualLayout>
      </c:layout>
      <c:overlay val="0"/>
      <c:spPr>
        <a:noFill/>
        <a:ln w="11681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l">
        <a:defRPr sz="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95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baseline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Структура объема платных услуг, оказанных населению </a:t>
            </a:r>
          </a:p>
          <a:p>
            <a:pPr>
              <a:defRPr sz="95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950" baseline="0" dirty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крупными и средними организациями за </a:t>
            </a:r>
            <a:r>
              <a:rPr lang="ru-RU" sz="950" baseline="0" dirty="0" smtClean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январь-март 2024 года</a:t>
            </a:r>
            <a:endParaRPr lang="ru-RU" sz="950" baseline="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14943602347782081"/>
          <c:y val="2.1960048522908322E-6"/>
        </c:manualLayout>
      </c:layout>
      <c:overlay val="0"/>
      <c:spPr>
        <a:noFill/>
      </c:spPr>
    </c:title>
    <c:autoTitleDeleted val="0"/>
    <c:view3D>
      <c:rotX val="90"/>
      <c:rotY val="2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45882796086551"/>
          <c:y val="0.16936248222334074"/>
          <c:w val="0.66081295150881625"/>
          <c:h val="0.63634003954457474"/>
        </c:manualLayout>
      </c:layout>
      <c:pie3DChart>
        <c:varyColors val="1"/>
        <c:ser>
          <c:idx val="74"/>
          <c:order val="0"/>
          <c:explosion val="1"/>
          <c:dLbls>
            <c:dLbl>
              <c:idx val="0"/>
              <c:layout>
                <c:manualLayout>
                  <c:x val="-3.9093502246107144E-2"/>
                  <c:y val="0.151567815704245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F8-4AE3-A10F-C8EF36A334D4}"/>
                </c:ext>
              </c:extLst>
            </c:dLbl>
            <c:dLbl>
              <c:idx val="1"/>
              <c:layout>
                <c:manualLayout>
                  <c:x val="2.8907673622691674E-2"/>
                  <c:y val="-7.3924989744657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37969504723707"/>
                      <c:h val="0.18358600565163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925-4BC1-9B6A-250F276967BD}"/>
                </c:ext>
              </c:extLst>
            </c:dLbl>
            <c:dLbl>
              <c:idx val="2"/>
              <c:layout>
                <c:manualLayout>
                  <c:x val="9.047573242332356E-2"/>
                  <c:y val="-0.103220572876177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25-4BC1-9B6A-250F276967BD}"/>
                </c:ext>
              </c:extLst>
            </c:dLbl>
            <c:dLbl>
              <c:idx val="3"/>
              <c:layout>
                <c:manualLayout>
                  <c:x val="7.6565240491239944E-2"/>
                  <c:y val="-9.574581155994522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25-4BC1-9B6A-250F276967BD}"/>
                </c:ext>
              </c:extLst>
            </c:dLbl>
            <c:dLbl>
              <c:idx val="4"/>
              <c:layout>
                <c:manualLayout>
                  <c:x val="5.661412714665727E-2"/>
                  <c:y val="6.98654551747097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25-4BC1-9B6A-250F276967BD}"/>
                </c:ext>
              </c:extLst>
            </c:dLbl>
            <c:dLbl>
              <c:idx val="5"/>
              <c:layout>
                <c:manualLayout>
                  <c:x val="-3.5050958809531726E-2"/>
                  <c:y val="5.84782916136330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925-4BC1-9B6A-250F276967BD}"/>
                </c:ext>
              </c:extLst>
            </c:dLbl>
            <c:dLbl>
              <c:idx val="6"/>
              <c:layout>
                <c:manualLayout>
                  <c:x val="-5.5154539545780222E-2"/>
                  <c:y val="-5.10197807333075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925-4BC1-9B6A-250F276967BD}"/>
                </c:ext>
              </c:extLst>
            </c:dLbl>
            <c:dLbl>
              <c:idx val="7"/>
              <c:layout>
                <c:manualLayout>
                  <c:x val="-6.111730909437426E-2"/>
                  <c:y val="-0.146218347884061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925-4BC1-9B6A-250F276967B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900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'2023'!$A$5:$A$17</c:f>
              <c:strCache>
                <c:ptCount val="8"/>
                <c:pt idx="0">
                  <c:v>коммунальные</c:v>
                </c:pt>
                <c:pt idx="1">
                  <c:v>телекоммуникационные</c:v>
                </c:pt>
                <c:pt idx="2">
                  <c:v>образования</c:v>
                </c:pt>
                <c:pt idx="3">
                  <c:v>жилищные</c:v>
                </c:pt>
                <c:pt idx="4">
                  <c:v>медицинские</c:v>
                </c:pt>
                <c:pt idx="5">
                  <c:v>бытовые</c:v>
                </c:pt>
                <c:pt idx="6">
                  <c:v>транспортные</c:v>
                </c:pt>
                <c:pt idx="7">
                  <c:v>прочие</c:v>
                </c:pt>
              </c:strCache>
            </c:strRef>
          </c:cat>
          <c:val>
            <c:numRef>
              <c:f>'2023'!$J$5:$J$17</c:f>
              <c:numCache>
                <c:formatCode>#\ ##0.0</c:formatCode>
                <c:ptCount val="8"/>
                <c:pt idx="0">
                  <c:v>15305317.800000003</c:v>
                </c:pt>
                <c:pt idx="1">
                  <c:v>7164300.7000000002</c:v>
                </c:pt>
                <c:pt idx="2">
                  <c:v>2821491.2</c:v>
                </c:pt>
                <c:pt idx="3">
                  <c:v>2244986.6</c:v>
                </c:pt>
                <c:pt idx="4">
                  <c:v>2000956.3</c:v>
                </c:pt>
                <c:pt idx="5">
                  <c:v>1203322.6000000001</c:v>
                </c:pt>
                <c:pt idx="6">
                  <c:v>1189367.9000000004</c:v>
                </c:pt>
                <c:pt idx="7">
                  <c:v>1767988.7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51-45CC-8B24-DEE66CFF57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305" custLinFactNeighborY="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153" custLinFactNeighborY="-3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 anchor="ctr" anchorCtr="1"/>
        <a:lstStyle/>
        <a:p>
          <a:pPr algn="ctr" rtl="0">
            <a:lnSpc>
              <a:spcPct val="100000"/>
            </a:lnSpc>
            <a:tabLst>
              <a:tab pos="6013450" algn="l"/>
            </a:tabLst>
          </a:pPr>
          <a:r>
            <a:rPr lang="ru-RU" sz="1700" b="1" i="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dirty="0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pPr>
            <a:lnSpc>
              <a:spcPct val="100000"/>
            </a:lnSpc>
          </a:pPr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Ang="0" custScaleX="99695" custScaleY="170695" custLinFactNeighborX="-224" custLinFactNeighborY="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BDFE6-DA54-4F76-93DB-616B637429CF}" type="presOf" srcId="{3973116E-331C-41CF-8068-AE0D39CFC1E4}" destId="{373271D3-065F-4181-868D-22D60A45B31D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47240FDF-CF98-4667-ADBB-7EEC08E9EA67}" type="presOf" srcId="{3B2A1474-7589-4916-A01F-E7F662172E83}" destId="{3B2B6C51-0634-4A0C-824D-38ECBB15D353}" srcOrd="0" destOrd="0" presId="urn:microsoft.com/office/officeart/2005/8/layout/vList2"/>
    <dgm:cxn modelId="{00FADF58-8620-489F-B4CF-E1673790F17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56" y="902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kern="1200" dirty="0"/>
        </a:p>
      </dsp:txBody>
      <dsp:txXfrm>
        <a:off x="19535" y="20381"/>
        <a:ext cx="11981613" cy="36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18383" y="0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kern="1200" dirty="0"/>
        </a:p>
      </dsp:txBody>
      <dsp:txXfrm>
        <a:off x="37862" y="19479"/>
        <a:ext cx="11981613" cy="36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9822" y="551"/>
          <a:ext cx="12020571" cy="399036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1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tabLst>
              <a:tab pos="6013450" algn="l"/>
            </a:tabLst>
          </a:pPr>
          <a:r>
            <a:rPr lang="ru-RU" sz="1700" b="1" i="0" kern="1200" dirty="0" smtClean="0"/>
            <a:t>Основные показатели социально-экономического развития г. Н.Новгорода за январь-март 2024 года</a:t>
          </a:r>
          <a:endParaRPr lang="ru-RU" sz="1700" b="1" i="0" kern="1200" dirty="0"/>
        </a:p>
      </dsp:txBody>
      <dsp:txXfrm>
        <a:off x="29301" y="20030"/>
        <a:ext cx="11981613" cy="36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0.7005</cdr:x>
      <cdr:y>0.8475</cdr:y>
    </cdr:from>
    <cdr:to>
      <cdr:x>0.712</cdr:x>
      <cdr:y>0.88875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64919" y="4310682"/>
          <a:ext cx="96283" cy="2098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0.75325</cdr:x>
      <cdr:y>0.859</cdr:y>
    </cdr:from>
    <cdr:to>
      <cdr:x>0.76475</cdr:x>
      <cdr:y>0.89775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34820" y="4630998"/>
          <a:ext cx="95188" cy="2089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0.24491</cdr:x>
      <cdr:y>0.12833</cdr:y>
    </cdr:from>
    <cdr:to>
      <cdr:x>0.78778</cdr:x>
      <cdr:y>0.21644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5618" y="458747"/>
          <a:ext cx="3027088" cy="3149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b" anchorCtr="0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6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незамещаемая</a:t>
          </a:r>
          <a:r>
            <a:rPr lang="ru-RU" sz="12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 </a:t>
          </a:r>
          <a:r>
            <a:rPr lang="ru-RU" sz="1600" b="1" i="0" u="none" strike="noStrike" baseline="30000" dirty="0">
              <a:solidFill>
                <a:schemeClr val="accent1"/>
              </a:solidFill>
              <a:ea typeface="Tahoma" panose="020B0604030504040204" pitchFamily="34" charset="0"/>
              <a:cs typeface="Tahoma" panose="020B0604030504040204" pitchFamily="34" charset="0"/>
            </a:rPr>
            <a:t>естественная</a:t>
          </a:r>
          <a:r>
            <a:rPr lang="ru-RU" sz="1600" b="1" i="0" u="none" strike="noStrike" baseline="30000" dirty="0">
              <a:solidFill>
                <a:schemeClr val="accent1"/>
              </a:solidFill>
              <a:cs typeface="Times New Roman" pitchFamily="18" charset="0"/>
            </a:rPr>
            <a:t> убыль</a:t>
          </a:r>
        </a:p>
      </cdr:txBody>
    </cdr:sp>
  </cdr:relSizeAnchor>
  <cdr:relSizeAnchor xmlns:cdr="http://schemas.openxmlformats.org/drawingml/2006/chartDrawing">
    <cdr:from>
      <cdr:x>0.18075</cdr:x>
      <cdr:y>0.961</cdr:y>
    </cdr:from>
    <cdr:to>
      <cdr:x>0.1925</cdr:x>
      <cdr:y>1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65119" y="5432893"/>
          <a:ext cx="95243" cy="2191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0.28067</cdr:x>
      <cdr:y>0.20216</cdr:y>
    </cdr:from>
    <cdr:to>
      <cdr:x>0.74952</cdr:x>
      <cdr:y>0.20529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565029" y="722659"/>
          <a:ext cx="2614317" cy="11178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accent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0.28307</cdr:x>
      <cdr:y>0.20501</cdr:y>
    </cdr:from>
    <cdr:to>
      <cdr:x>0.44523</cdr:x>
      <cdr:y>0.46649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1578386" y="732819"/>
          <a:ext cx="904240" cy="93472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0.17684</cdr:x>
      <cdr:y>0.12377</cdr:y>
    </cdr:from>
    <cdr:to>
      <cdr:x>0.7056</cdr:x>
      <cdr:y>0.45806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776" y="338553"/>
          <a:ext cx="29057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0.03632</cdr:x>
      <cdr:y>0.04727</cdr:y>
    </cdr:from>
    <cdr:to>
      <cdr:x>0.98477</cdr:x>
      <cdr:y>0.16798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9616" y="129291"/>
          <a:ext cx="5212080" cy="330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0.19956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0"/>
          <a:ext cx="5495365" cy="545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950" b="1" dirty="0">
              <a:solidFill>
                <a:schemeClr val="tx1"/>
              </a:solidFill>
            </a:rPr>
            <a:t>Темпы роста отгруженных товаров (работ, услуг) и прибыли </a:t>
          </a:r>
          <a:r>
            <a:rPr lang="ru-RU" sz="950" b="1" dirty="0" smtClean="0">
              <a:solidFill>
                <a:schemeClr val="tx1"/>
              </a:solidFill>
            </a:rPr>
            <a:t/>
          </a:r>
          <a:br>
            <a:rPr lang="ru-RU" sz="950" b="1" dirty="0" smtClean="0">
              <a:solidFill>
                <a:schemeClr val="tx1"/>
              </a:solidFill>
            </a:rPr>
          </a:br>
          <a:r>
            <a:rPr lang="ru-RU" sz="950" b="1" dirty="0" smtClean="0">
              <a:solidFill>
                <a:schemeClr val="tx1"/>
              </a:solidFill>
            </a:rPr>
            <a:t>прибыльных </a:t>
          </a:r>
          <a:r>
            <a:rPr lang="ru-RU" sz="950" b="1" dirty="0">
              <a:solidFill>
                <a:schemeClr val="tx1"/>
              </a:solidFill>
            </a:rPr>
            <a:t>организаций по г.Н.Новгороду  (нарастающим итогом), </a:t>
          </a:r>
          <a:r>
            <a:rPr lang="ru-RU" sz="950" b="1" dirty="0" smtClean="0">
              <a:solidFill>
                <a:schemeClr val="tx1"/>
              </a:solidFill>
            </a:rPr>
            <a:t/>
          </a:r>
          <a:br>
            <a:rPr lang="ru-RU" sz="950" b="1" dirty="0" smtClean="0">
              <a:solidFill>
                <a:schemeClr val="tx1"/>
              </a:solidFill>
            </a:rPr>
          </a:br>
          <a:r>
            <a:rPr lang="ru-RU" sz="950" b="1" dirty="0" smtClean="0">
              <a:solidFill>
                <a:schemeClr val="tx1"/>
              </a:solidFill>
            </a:rPr>
            <a:t>в </a:t>
          </a:r>
          <a:r>
            <a:rPr lang="ru-RU" sz="950" b="1" dirty="0">
              <a:solidFill>
                <a:schemeClr val="tx1"/>
              </a:solidFill>
            </a:rPr>
            <a:t>% к аналогичному периоду предыдущего года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EFDF67-61A5-46DD-8C8C-97FCBD314BDF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A10568A3-D0A4-447B-A72C-ACFA65AA22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7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2102" tIns="92102" rIns="92102" bIns="9210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623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9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09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587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13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00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68A3-D0A4-447B-A72C-ACFA65AA223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0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A9AB3-B25F-4FF2-95A8-B78608DA1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4F1741-61F2-4128-BC9D-C7D14F567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E42AB3-700F-46F9-ACCD-EA4AF18B2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3C567-121E-4EF4-A520-4C6C12A8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C478F-5A83-4822-A1A7-CAEE007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24D36-D961-41BC-BDE0-8D204A92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1D4D34-F721-487A-8DB2-286A36483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020D2-EAA0-4502-A00B-3D043438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2C7BDB-B0DC-4912-ACC0-AF733217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74A35-55BE-4D65-A10F-2FB4BC13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2ADE0D-83BC-497B-A2E9-D17026612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548C8F-D702-41B0-B234-0E37E7F0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03794F-33B5-4DE0-9936-AF222885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F8B90-DB80-4C82-98B9-84F666A2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07C945-1851-41EC-8819-68BA9925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52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1760C-8451-47C7-A4DF-1B9766D0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726EE-66C3-4897-A7D0-02D751BF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F3AC11-796B-46B7-8D4B-7D08B666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97D1C5-B9B7-4884-9352-E0BFC7FE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6EBC5-36DA-4CD7-BD6D-2FA4EFE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3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4D450-94B1-42C3-9C09-FB556497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7C7825-7952-43E4-A7FA-DF7E838F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C21AD0-6AA8-4D29-9817-E059023D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DB4F9-18E7-4DEC-92EC-C11C49C5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FD0D0-80A8-4248-8088-A99271E6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3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30D47-34FD-4F81-A8F4-15650F5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0DEBD-2429-42D6-8E44-55B73BD95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022208-0027-4240-935C-E40750A2E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9432EB-3DF2-47E3-9AE7-BCE59B93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D5E03F-63F2-47A9-82CE-862EF353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5BDF84-24F9-44D6-9188-F27AFFFB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8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2ED04-860B-4F51-B946-758D4B8D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8AE8C-74D0-4DA2-974F-6A60A007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A20E19-ED40-4974-8E20-FA0503475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5FA83A-C704-462F-AA80-E8F458941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02D4D1-4389-4673-AD57-5B312AB22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111E28-3C63-4A47-B297-987DFF58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3F2CC2-6C7A-4B57-A608-72C4FA38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6009D6-D530-4DD9-A6AC-4320441C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2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A112B-183D-416F-A8D6-B17BC5FB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7BF4D1-D1B7-44CD-86F8-F1713088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849CEE-ED40-4EC4-BC62-6C43E18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915C38-B8FC-4013-B20A-80D71CF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69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C34F3F-F446-45D9-B5D9-688B079A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ECA99A-5BAC-49DC-A193-17E70BF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7F8DF3-C3DB-4CF1-966B-A0C0E37F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2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41407-A917-45C4-ACE8-3CD4F400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F4D73F-FE25-4D19-829B-647521BE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4BA86-076D-4C93-903F-E83FC9F83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991B66-C1B4-49AF-88D6-2BE02695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8E3EB1-EEA5-4898-829A-EA20E906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BDC30D-8C60-4FEC-AAD2-23E14E02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79F05-E2F7-4A53-A7D8-3B5D1CE3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182A6A-C42F-4645-9AC9-34BBF7424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10A84E-4E50-465D-9B6D-868B2406D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83741-741C-42C7-9C69-48B903AC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4A2641-8EDC-4E58-A20F-3AC3346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39BDBE-52FB-404B-802C-AAFAC36C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70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3112B-80A3-4A1A-A9BC-84F446F1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71C2EC-1E5B-4ADA-9E4E-882D1B19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92961B-9A2A-42CF-BCFF-87127AA35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D96F-CA98-4715-B875-0C1201C8E870}" type="datetimeFigureOut">
              <a:rPr lang="ru-RU" smtClean="0"/>
              <a:pPr/>
              <a:t>05.06.2024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4CB585-DCDE-4988-8F36-53ABF303E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998E7-61EA-4BA7-AB12-36000A09B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88DF-4214-4ED7-828C-76A57A023C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3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6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chart" Target="../charts/chart7.xm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chart" Target="../charts/chart8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11071081"/>
              </p:ext>
            </p:extLst>
          </p:nvPr>
        </p:nvGraphicFramePr>
        <p:xfrm>
          <a:off x="97766" y="91326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56522" y="826091"/>
            <a:ext cx="11816942" cy="33855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lvl="0" algn="ctr"/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Основные тенденции </a:t>
            </a:r>
            <a:r>
              <a:rPr lang="ru-RU" sz="1600" b="1" dirty="0" smtClean="0">
                <a:solidFill>
                  <a:srgbClr val="3F5170"/>
                </a:solidFill>
                <a:ea typeface="Arial"/>
                <a:cs typeface="Arial"/>
                <a:sym typeface="Arial"/>
              </a:rPr>
              <a:t>социально-экономического развития г. Нижнего Новгорода</a:t>
            </a:r>
            <a:endParaRPr lang="ru-RU" sz="1600" b="1" dirty="0">
              <a:solidFill>
                <a:srgbClr val="3F517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8" name="Rectangle 25"/>
          <p:cNvSpPr/>
          <p:nvPr/>
        </p:nvSpPr>
        <p:spPr>
          <a:xfrm>
            <a:off x="602200" y="1389881"/>
            <a:ext cx="5192700" cy="72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</a:t>
            </a:r>
            <a:r>
              <a:rPr lang="ru-RU" sz="1200" dirty="0">
                <a:cs typeface="Arial" pitchFamily="34" charset="0"/>
              </a:rPr>
              <a:t>объемов обрабатывающих производств;</a:t>
            </a:r>
          </a:p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</a:t>
            </a:r>
            <a:r>
              <a:rPr lang="ru-RU" sz="1200" dirty="0">
                <a:cs typeface="Arial" pitchFamily="34" charset="0"/>
              </a:rPr>
              <a:t>заработной платы</a:t>
            </a:r>
            <a:r>
              <a:rPr lang="ru-RU" sz="1200" dirty="0" smtClean="0">
                <a:cs typeface="Arial" pitchFamily="34" charset="0"/>
              </a:rPr>
              <a:t>;</a:t>
            </a:r>
          </a:p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>
                <a:cs typeface="Arial" pitchFamily="34" charset="0"/>
              </a:rPr>
              <a:t>снижение уровня официально зарегистрированной безработицы</a:t>
            </a:r>
            <a:r>
              <a:rPr lang="ru-RU" sz="1200" dirty="0" smtClean="0">
                <a:cs typeface="Arial" pitchFamily="34" charset="0"/>
              </a:rPr>
              <a:t>;</a:t>
            </a:r>
            <a:endParaRPr lang="ru-RU" sz="12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39258"/>
              </p:ext>
            </p:extLst>
          </p:nvPr>
        </p:nvGraphicFramePr>
        <p:xfrm>
          <a:off x="376686" y="2493037"/>
          <a:ext cx="5650547" cy="403715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356015">
                  <a:extLst>
                    <a:ext uri="{9D8B030D-6E8A-4147-A177-3AD203B41FA5}">
                      <a16:colId xmlns:a16="http://schemas.microsoft.com/office/drawing/2014/main" val="1541380595"/>
                    </a:ext>
                  </a:extLst>
                </a:gridCol>
                <a:gridCol w="647266">
                  <a:extLst>
                    <a:ext uri="{9D8B030D-6E8A-4147-A177-3AD203B41FA5}">
                      <a16:colId xmlns:a16="http://schemas.microsoft.com/office/drawing/2014/main" val="341802179"/>
                    </a:ext>
                  </a:extLst>
                </a:gridCol>
                <a:gridCol w="647266">
                  <a:extLst>
                    <a:ext uri="{9D8B030D-6E8A-4147-A177-3AD203B41FA5}">
                      <a16:colId xmlns:a16="http://schemas.microsoft.com/office/drawing/2014/main" val="341187880"/>
                    </a:ext>
                  </a:extLst>
                </a:gridCol>
              </a:tblGrid>
              <a:tr h="562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январь-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март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 2024 г.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январь-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март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2023 г.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extLst>
                  <a:ext uri="{0D108BD9-81ED-4DB2-BD59-A6C34878D82A}">
                    <a16:rowId xmlns:a16="http://schemas.microsoft.com/office/drawing/2014/main" val="2187097639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Коэффициент естественного прироста (убыли) населения, промилле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-7,1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-6,2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459567254"/>
                  </a:ext>
                </a:extLst>
              </a:tr>
              <a:tr h="21326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Коэффициент рождаемости, промилле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984114289"/>
                  </a:ext>
                </a:extLst>
              </a:tr>
              <a:tr h="213259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Коэффициент </a:t>
                      </a:r>
                      <a:r>
                        <a:rPr lang="ru-RU" sz="1050" b="0" kern="1200" dirty="0">
                          <a:solidFill>
                            <a:schemeClr val="tx1"/>
                          </a:solidFill>
                        </a:rPr>
                        <a:t>смертности</a:t>
                      </a:r>
                      <a:r>
                        <a:rPr lang="ru-RU" sz="1050" b="0" kern="1200" dirty="0"/>
                        <a:t>, промилле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14,5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13,9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881663191"/>
                  </a:ext>
                </a:extLst>
              </a:tr>
              <a:tr h="20398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Абсолютный прирост (убыль), человек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-2 159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-1 487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1781318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Среднемесячная  заработная плата </a:t>
                      </a:r>
                      <a:br>
                        <a:rPr lang="ru-RU" sz="1050" b="0" kern="1200" dirty="0"/>
                      </a:br>
                      <a:r>
                        <a:rPr lang="ru-RU" sz="1050" b="0" kern="1200" dirty="0"/>
                        <a:t>работающего (по крупным и средним организациям), руб.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82 040,3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66 569,5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82332688"/>
                  </a:ext>
                </a:extLst>
              </a:tr>
              <a:tr h="530196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роста </a:t>
                      </a:r>
                      <a:r>
                        <a:rPr lang="ru-RU" sz="1050" b="0" kern="1200" dirty="0" smtClean="0"/>
                        <a:t>среднемесячной  заработной платы</a:t>
                      </a:r>
                      <a:r>
                        <a:rPr lang="ru-RU" sz="1050" b="0" kern="1200" baseline="0" dirty="0" smtClean="0"/>
                        <a:t> в</a:t>
                      </a:r>
                      <a:r>
                        <a:rPr lang="ru-RU" sz="1050" b="0" kern="1200" dirty="0" smtClean="0"/>
                        <a:t> </a:t>
                      </a:r>
                      <a:r>
                        <a:rPr lang="ru-RU" sz="1050" b="0" kern="1200" dirty="0"/>
                        <a:t>действующих </a:t>
                      </a:r>
                      <a:r>
                        <a:rPr lang="ru-RU" sz="1050" b="0" kern="1200" dirty="0" smtClean="0"/>
                        <a:t>ценах, в </a:t>
                      </a:r>
                      <a:r>
                        <a:rPr lang="ru-RU" sz="1050" b="0" kern="1200" dirty="0"/>
                        <a:t>% к </a:t>
                      </a:r>
                      <a:r>
                        <a:rPr lang="ru-RU" sz="1050" b="0" kern="1200" dirty="0" smtClean="0"/>
                        <a:t>соответствующему </a:t>
                      </a:r>
                      <a:r>
                        <a:rPr lang="ru-RU" sz="1050" b="0" kern="1200" dirty="0"/>
                        <a:t>периоду </a:t>
                      </a:r>
                      <a:r>
                        <a:rPr lang="ru-RU" sz="1050" b="0" kern="1200" dirty="0" smtClean="0"/>
                        <a:t>предыдущего </a:t>
                      </a:r>
                      <a:r>
                        <a:rPr lang="ru-RU" sz="1050" b="0" kern="1200" dirty="0"/>
                        <a:t>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122,8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113,6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599549682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Уровень официально зарегистрированной безработицы, в % к ЭАН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0,26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0,40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969996601"/>
                  </a:ext>
                </a:extLst>
              </a:tr>
              <a:tr h="530196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Объем отгруженных товаров собственного производства, выполненных работ и услуг по обрабатывающим производствам, млрд</a:t>
                      </a:r>
                      <a:r>
                        <a:rPr lang="ru-RU" sz="1050" b="0" kern="1200" dirty="0" smtClean="0"/>
                        <a:t>. руб</a:t>
                      </a:r>
                      <a:r>
                        <a:rPr lang="ru-RU" sz="1050" b="0" kern="1200" dirty="0"/>
                        <a:t>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153,2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109,0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559849023"/>
                  </a:ext>
                </a:extLst>
              </a:tr>
              <a:tr h="700974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роста </a:t>
                      </a:r>
                      <a:r>
                        <a:rPr lang="ru-RU" sz="1050" b="0" kern="1200" dirty="0" smtClean="0"/>
                        <a:t>объема отгруженных товаров собственного производства, выполненных работ и услуг по обрабатывающим производствам в действующих </a:t>
                      </a:r>
                      <a:r>
                        <a:rPr lang="ru-RU" sz="1050" b="0" kern="1200" dirty="0"/>
                        <a:t>ценах</a:t>
                      </a:r>
                      <a:r>
                        <a:rPr lang="ru-RU" sz="1050" b="0" kern="1200" dirty="0" smtClean="0"/>
                        <a:t>, в </a:t>
                      </a:r>
                      <a:r>
                        <a:rPr lang="ru-RU" sz="1050" b="0" kern="1200" dirty="0"/>
                        <a:t>% </a:t>
                      </a:r>
                      <a:r>
                        <a:rPr lang="ru-RU" sz="1050" b="0" kern="1200" dirty="0" smtClean="0"/>
                        <a:t>к соответствующему периоду предыдущего 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140,7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89,5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706299534"/>
                  </a:ext>
                </a:extLst>
              </a:tr>
            </a:tbl>
          </a:graphicData>
        </a:graphic>
      </p:graphicFrame>
      <p:sp>
        <p:nvSpPr>
          <p:cNvPr id="7" name="Rectangle 25"/>
          <p:cNvSpPr/>
          <p:nvPr/>
        </p:nvSpPr>
        <p:spPr>
          <a:xfrm>
            <a:off x="6397100" y="1389881"/>
            <a:ext cx="5192700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покупательной </a:t>
            </a:r>
            <a:r>
              <a:rPr lang="ru-RU" sz="1200" dirty="0">
                <a:cs typeface="Arial" pitchFamily="34" charset="0"/>
              </a:rPr>
              <a:t>способности населения</a:t>
            </a:r>
            <a:r>
              <a:rPr lang="ru-RU" sz="1200" dirty="0" smtClean="0">
                <a:cs typeface="Arial" pitchFamily="34" charset="0"/>
              </a:rPr>
              <a:t>;</a:t>
            </a:r>
          </a:p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оборота </a:t>
            </a:r>
            <a:r>
              <a:rPr lang="ru-RU" sz="1200" dirty="0"/>
              <a:t>розничной </a:t>
            </a:r>
            <a:r>
              <a:rPr lang="ru-RU" sz="1200" dirty="0" smtClean="0"/>
              <a:t>торговли;</a:t>
            </a:r>
          </a:p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</a:t>
            </a:r>
            <a:r>
              <a:rPr lang="ru-RU" sz="1200" dirty="0" smtClean="0"/>
              <a:t>объем </a:t>
            </a:r>
            <a:r>
              <a:rPr lang="ru-RU" sz="1200" dirty="0"/>
              <a:t>платных </a:t>
            </a:r>
            <a:r>
              <a:rPr lang="ru-RU" sz="1200" dirty="0" smtClean="0"/>
              <a:t>услуг населению;</a:t>
            </a:r>
            <a:endParaRPr lang="ru-RU" sz="1200" dirty="0">
              <a:cs typeface="Arial" pitchFamily="34" charset="0"/>
            </a:endParaRPr>
          </a:p>
          <a:p>
            <a:pPr marL="179388" indent="-179388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cs typeface="Arial" pitchFamily="34" charset="0"/>
              </a:rPr>
              <a:t>рост </a:t>
            </a:r>
            <a:r>
              <a:rPr lang="ru-RU" sz="1200" dirty="0">
                <a:cs typeface="Arial" pitchFamily="34" charset="0"/>
              </a:rPr>
              <a:t>абсолютной убыли </a:t>
            </a:r>
            <a:r>
              <a:rPr lang="ru-RU" sz="1200" dirty="0" smtClean="0">
                <a:cs typeface="Arial" pitchFamily="34" charset="0"/>
              </a:rPr>
              <a:t>населения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.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28480"/>
              </p:ext>
            </p:extLst>
          </p:nvPr>
        </p:nvGraphicFramePr>
        <p:xfrm>
          <a:off x="6224298" y="2510288"/>
          <a:ext cx="5609205" cy="4028535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4335713">
                  <a:extLst>
                    <a:ext uri="{9D8B030D-6E8A-4147-A177-3AD203B41FA5}">
                      <a16:colId xmlns:a16="http://schemas.microsoft.com/office/drawing/2014/main" val="1541380595"/>
                    </a:ext>
                  </a:extLst>
                </a:gridCol>
                <a:gridCol w="636746">
                  <a:extLst>
                    <a:ext uri="{9D8B030D-6E8A-4147-A177-3AD203B41FA5}">
                      <a16:colId xmlns:a16="http://schemas.microsoft.com/office/drawing/2014/main" val="341802179"/>
                    </a:ext>
                  </a:extLst>
                </a:gridCol>
                <a:gridCol w="636746">
                  <a:extLst>
                    <a:ext uri="{9D8B030D-6E8A-4147-A177-3AD203B41FA5}">
                      <a16:colId xmlns:a16="http://schemas.microsoft.com/office/drawing/2014/main" val="341187880"/>
                    </a:ext>
                  </a:extLst>
                </a:gridCol>
              </a:tblGrid>
              <a:tr h="569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январь-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март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 2024 г.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январь-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март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</a:rPr>
                        <a:t> 2023 г.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50879" marT="0" marB="0" anchor="ctr" anchorCtr="1"/>
                </a:tc>
                <a:extLst>
                  <a:ext uri="{0D108BD9-81ED-4DB2-BD59-A6C34878D82A}">
                    <a16:rowId xmlns:a16="http://schemas.microsoft.com/office/drawing/2014/main" val="2187097639"/>
                  </a:ext>
                </a:extLst>
              </a:tr>
              <a:tr h="36591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Ввод в действие жилых домов (с учетом жилых домов на участках для ведения садоводства), тыс</a:t>
                      </a:r>
                      <a:r>
                        <a:rPr lang="ru-RU" sz="1050" b="0" kern="1200" dirty="0" smtClean="0"/>
                        <a:t>. кв. м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259,0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260,1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258243742"/>
                  </a:ext>
                </a:extLst>
              </a:tr>
              <a:tr h="36591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</a:t>
                      </a:r>
                      <a:r>
                        <a:rPr lang="ru-RU" sz="1050" b="0" kern="1200" dirty="0" smtClean="0"/>
                        <a:t>роста ввода в действие жилых домов , </a:t>
                      </a:r>
                      <a:r>
                        <a:rPr lang="ru-RU" sz="1050" b="0" kern="1200" dirty="0"/>
                        <a:t>в % </a:t>
                      </a:r>
                      <a:r>
                        <a:rPr lang="ru-RU" sz="1050" b="0" kern="1200" dirty="0" smtClean="0"/>
                        <a:t/>
                      </a:r>
                      <a:br>
                        <a:rPr lang="ru-RU" sz="1050" b="0" kern="1200" dirty="0" smtClean="0"/>
                      </a:br>
                      <a:r>
                        <a:rPr lang="ru-RU" sz="1050" b="0" kern="1200" dirty="0" smtClean="0"/>
                        <a:t>к соответствующему периоду предыдущего 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99,6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181,3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4181201863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Объем инвестиций в основной капитал, млрд</a:t>
                      </a:r>
                      <a:r>
                        <a:rPr lang="ru-RU" sz="1050" b="0" kern="1200" dirty="0" smtClean="0"/>
                        <a:t>. руб</a:t>
                      </a:r>
                      <a:r>
                        <a:rPr lang="ru-RU" sz="1050" b="0" kern="1200" dirty="0"/>
                        <a:t>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29,5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28,0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430988223"/>
                  </a:ext>
                </a:extLst>
              </a:tr>
              <a:tr h="53729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роста </a:t>
                      </a:r>
                      <a:r>
                        <a:rPr lang="ru-RU" sz="1050" b="0" kern="1200" dirty="0" smtClean="0"/>
                        <a:t>объема инвестиций в основной капитал </a:t>
                      </a:r>
                      <a:br>
                        <a:rPr lang="ru-RU" sz="1050" b="0" kern="1200" dirty="0" smtClean="0"/>
                      </a:br>
                      <a:r>
                        <a:rPr lang="ru-RU" sz="1050" b="0" kern="1200" dirty="0" smtClean="0"/>
                        <a:t>в </a:t>
                      </a:r>
                      <a:r>
                        <a:rPr lang="ru-RU" sz="1050" b="0" kern="1200" dirty="0"/>
                        <a:t>действующих ценах</a:t>
                      </a:r>
                      <a:r>
                        <a:rPr lang="ru-RU" sz="1050" b="0" kern="1200" dirty="0" smtClean="0"/>
                        <a:t>, в </a:t>
                      </a:r>
                      <a:r>
                        <a:rPr lang="ru-RU" sz="1050" b="0" kern="1200" dirty="0"/>
                        <a:t>% </a:t>
                      </a:r>
                      <a:r>
                        <a:rPr lang="ru-RU" sz="1050" b="0" kern="1200" dirty="0" smtClean="0"/>
                        <a:t>к соответствующему периоду предыдущего 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79,3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85,2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2129832834"/>
                  </a:ext>
                </a:extLst>
              </a:tr>
              <a:tr h="36591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Оборот розничной торговли (по крупным и средним организациям</a:t>
                      </a:r>
                      <a:r>
                        <a:rPr lang="ru-RU" sz="1050" b="0" kern="1200" dirty="0" smtClean="0"/>
                        <a:t>), </a:t>
                      </a:r>
                      <a:r>
                        <a:rPr lang="ru-RU" sz="1050" b="0" kern="1200" dirty="0"/>
                        <a:t>млрд.руб.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91,8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74,8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596577478"/>
                  </a:ext>
                </a:extLst>
              </a:tr>
              <a:tr h="53729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роста </a:t>
                      </a:r>
                      <a:r>
                        <a:rPr lang="ru-RU" sz="1050" b="0" kern="1200" dirty="0" smtClean="0"/>
                        <a:t>оборота розничной торговли в </a:t>
                      </a:r>
                      <a:r>
                        <a:rPr lang="ru-RU" sz="1050" b="0" kern="1200" dirty="0"/>
                        <a:t>действующих ценах</a:t>
                      </a:r>
                      <a:r>
                        <a:rPr lang="ru-RU" sz="1050" b="0" kern="1200" dirty="0" smtClean="0"/>
                        <a:t>, </a:t>
                      </a:r>
                      <a:br>
                        <a:rPr lang="ru-RU" sz="1050" b="0" kern="1200" dirty="0" smtClean="0"/>
                      </a:br>
                      <a:r>
                        <a:rPr lang="ru-RU" sz="1050" b="0" kern="1200" dirty="0" smtClean="0"/>
                        <a:t>в </a:t>
                      </a:r>
                      <a:r>
                        <a:rPr lang="ru-RU" sz="1050" b="0" kern="1200" dirty="0"/>
                        <a:t>% </a:t>
                      </a:r>
                      <a:r>
                        <a:rPr lang="ru-RU" sz="1050" b="0" kern="1200" dirty="0" smtClean="0"/>
                        <a:t>к соответствующему периоду предыдущего 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122,8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99,1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104303189"/>
                  </a:ext>
                </a:extLst>
              </a:tr>
              <a:tr h="53729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Объем платных услуг (по крупным и средним </a:t>
                      </a:r>
                      <a:r>
                        <a:rPr lang="ru-RU" sz="1050" b="0" kern="1200" dirty="0" smtClean="0"/>
                        <a:t>организациям</a:t>
                      </a:r>
                      <a:r>
                        <a:rPr lang="ru-RU" sz="1050" b="0" kern="1200" dirty="0"/>
                        <a:t>), </a:t>
                      </a:r>
                      <a:r>
                        <a:rPr lang="ru-RU" sz="1050" b="0" kern="1200" dirty="0" smtClean="0"/>
                        <a:t/>
                      </a:r>
                      <a:br>
                        <a:rPr lang="ru-RU" sz="1050" b="0" kern="1200" dirty="0" smtClean="0"/>
                      </a:br>
                      <a:r>
                        <a:rPr lang="ru-RU" sz="1050" b="0" kern="1200" dirty="0" smtClean="0"/>
                        <a:t>млрд. руб</a:t>
                      </a:r>
                      <a:r>
                        <a:rPr lang="ru-RU" sz="1050" b="0" kern="1200" dirty="0"/>
                        <a:t>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33,7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30,9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1382696704"/>
                  </a:ext>
                </a:extLst>
              </a:tr>
              <a:tr h="537298"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/>
                        <a:t>Темпы роста </a:t>
                      </a:r>
                      <a:r>
                        <a:rPr lang="ru-RU" sz="1050" b="0" kern="1200" dirty="0" smtClean="0"/>
                        <a:t>объема платных услуг в </a:t>
                      </a:r>
                      <a:r>
                        <a:rPr lang="ru-RU" sz="1050" b="0" kern="1200" dirty="0"/>
                        <a:t>действующих ценах</a:t>
                      </a:r>
                      <a:r>
                        <a:rPr lang="ru-RU" sz="1050" b="0" kern="1200" dirty="0" smtClean="0"/>
                        <a:t>, в </a:t>
                      </a:r>
                      <a:r>
                        <a:rPr lang="ru-RU" sz="1050" b="0" kern="1200" dirty="0"/>
                        <a:t>% </a:t>
                      </a:r>
                      <a:r>
                        <a:rPr lang="ru-RU" sz="1050" b="0" kern="1200" dirty="0" smtClean="0"/>
                        <a:t>к соответствующему периоду предыдущего года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108,7</a:t>
                      </a:r>
                      <a:endParaRPr lang="ru-RU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79" marR="36000" marT="10800" marB="10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109,7</a:t>
                      </a:r>
                    </a:p>
                  </a:txBody>
                  <a:tcPr marL="50879" marR="36000" marT="10800" marB="10800" anchor="ctr"/>
                </a:tc>
                <a:extLst>
                  <a:ext uri="{0D108BD9-81ED-4DB2-BD59-A6C34878D82A}">
                    <a16:rowId xmlns:a16="http://schemas.microsoft.com/office/drawing/2014/main" val="354858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4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январь-март 2024 </a:t>
              </a:r>
              <a:r>
                <a:rPr lang="ru-RU" sz="1700" b="1" dirty="0" smtClean="0"/>
                <a:t>года</a:t>
              </a:r>
              <a:endParaRPr lang="ru-RU" sz="1700" b="1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5714" y="693668"/>
            <a:ext cx="5902966" cy="33855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lvl="0"/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Раздел I. Качество и уровень </a:t>
            </a:r>
            <a:r>
              <a:rPr lang="ru-RU" sz="1600" b="1" dirty="0">
                <a:ea typeface="Arial"/>
                <a:cs typeface="Arial"/>
                <a:sym typeface="Arial"/>
              </a:rPr>
              <a:t>жизни</a:t>
            </a:r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 населения</a:t>
            </a:r>
          </a:p>
        </p:txBody>
      </p:sp>
      <p:sp>
        <p:nvSpPr>
          <p:cNvPr id="6" name="Rectangle 25"/>
          <p:cNvSpPr/>
          <p:nvPr/>
        </p:nvSpPr>
        <p:spPr>
          <a:xfrm>
            <a:off x="105218" y="978432"/>
            <a:ext cx="58114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600" b="1" dirty="0" smtClean="0"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 smtClean="0"/>
              <a:t>Среднемесячная заработная плата </a:t>
            </a:r>
            <a:r>
              <a:rPr lang="ru-RU" sz="1200" dirty="0" smtClean="0"/>
              <a:t>по крупным и средним организациям за январь-март 2024 года составила 82 040,3 руб., увеличившись к январю-марту 2023 года на 22,8%, в реальном выражении (без учета уровня инфляции) рост составил 15,1% к аналогичному уровню прошлого года.</a:t>
            </a:r>
          </a:p>
          <a:p>
            <a:pPr indent="268288" algn="just"/>
            <a:r>
              <a:rPr lang="ru-RU" sz="1200" b="1" dirty="0" smtClean="0"/>
              <a:t>В социальной сфере среднемесячная заработная плата </a:t>
            </a:r>
            <a:br>
              <a:rPr lang="ru-RU" sz="1200" b="1" dirty="0" smtClean="0"/>
            </a:br>
            <a:r>
              <a:rPr lang="ru-RU" sz="1200" dirty="0" smtClean="0"/>
              <a:t>за этот же период</a:t>
            </a:r>
            <a:r>
              <a:rPr lang="ru-RU" sz="1200" b="1" dirty="0" smtClean="0"/>
              <a:t> </a:t>
            </a:r>
            <a:r>
              <a:rPr lang="ru-RU" sz="1200" dirty="0" smtClean="0"/>
              <a:t>составила: в образовании – 53 661,3 руб., в области здравоохранения и социальных услуг – 59 130,9 руб</a:t>
            </a:r>
            <a:r>
              <a:rPr lang="ru-RU" sz="1200" dirty="0"/>
              <a:t>., в области культуры, спорта, организации досуга и развлечений – </a:t>
            </a:r>
            <a:r>
              <a:rPr lang="ru-RU" sz="1200" dirty="0" smtClean="0"/>
              <a:t>97 610,2 руб. В </a:t>
            </a:r>
            <a:r>
              <a:rPr lang="ru-RU" sz="1200" dirty="0"/>
              <a:t>среднем рост заработной платы в социальной сфере составил </a:t>
            </a:r>
            <a:r>
              <a:rPr lang="ru-RU" sz="1200" dirty="0" smtClean="0"/>
              <a:t>116,4%.</a:t>
            </a:r>
            <a:endParaRPr lang="ru-RU" sz="1200" dirty="0"/>
          </a:p>
          <a:p>
            <a:pPr indent="268288" algn="just"/>
            <a:r>
              <a:rPr lang="ru-RU" sz="1200" dirty="0" smtClean="0"/>
              <a:t>По состоянию на 1 апреля 2024 года </a:t>
            </a:r>
            <a:r>
              <a:rPr lang="ru-RU" sz="1200" b="1" dirty="0" smtClean="0"/>
              <a:t>просроченная задолженность </a:t>
            </a:r>
            <a:br>
              <a:rPr lang="ru-RU" sz="1200" b="1" dirty="0" smtClean="0"/>
            </a:br>
            <a:r>
              <a:rPr lang="ru-RU" sz="1200" b="1" dirty="0" smtClean="0"/>
              <a:t>по заработной плате </a:t>
            </a:r>
            <a:r>
              <a:rPr lang="ru-RU" sz="1200" dirty="0" smtClean="0"/>
              <a:t>организаций Нижнего Новгорода, обследуемых </a:t>
            </a:r>
            <a:br>
              <a:rPr lang="ru-RU" sz="1200" dirty="0" smtClean="0"/>
            </a:br>
            <a:r>
              <a:rPr lang="ru-RU" sz="1200" dirty="0" smtClean="0"/>
              <a:t>по форме № 3-ф «Сведения о просроченной задолженности по заработной плате», отсутствует (справочно: задолженность организаций города </a:t>
            </a:r>
            <a:br>
              <a:rPr lang="ru-RU" sz="1200" dirty="0" smtClean="0"/>
            </a:br>
            <a:r>
              <a:rPr lang="ru-RU" sz="1200" dirty="0" smtClean="0"/>
              <a:t>на 01.04.2023 – 616 тыс. руб.). </a:t>
            </a:r>
          </a:p>
          <a:p>
            <a:pPr indent="268288" algn="just"/>
            <a:r>
              <a:rPr lang="ru-RU" sz="1200" dirty="0" smtClean="0"/>
              <a:t>Качество трудовой жизни города определялось состоянием следующих параметров:</a:t>
            </a:r>
          </a:p>
          <a:p>
            <a:pPr lvl="0" indent="268288" algn="just"/>
            <a:r>
              <a:rPr lang="ru-RU" sz="1200" dirty="0" smtClean="0"/>
              <a:t>- </a:t>
            </a:r>
            <a:r>
              <a:rPr lang="ru-RU" sz="1200" b="1" dirty="0" smtClean="0"/>
              <a:t>покупательная </a:t>
            </a:r>
            <a:r>
              <a:rPr lang="ru-RU" sz="1200" b="1" dirty="0"/>
              <a:t>способность</a:t>
            </a:r>
            <a:r>
              <a:rPr lang="ru-RU" sz="1200" dirty="0"/>
              <a:t> заработной платы: в городе на среднюю </a:t>
            </a:r>
            <a:br>
              <a:rPr lang="ru-RU" sz="1200" dirty="0"/>
            </a:br>
            <a:r>
              <a:rPr lang="ru-RU" sz="1200" dirty="0"/>
              <a:t>зарплату можно было приобрести товаров и услуг в </a:t>
            </a:r>
            <a:r>
              <a:rPr lang="ru-RU" sz="1200" dirty="0" smtClean="0"/>
              <a:t>январе-марте 2024 года </a:t>
            </a:r>
            <a:r>
              <a:rPr lang="ru-RU" sz="1200" dirty="0"/>
              <a:t>на сумму равную </a:t>
            </a:r>
            <a:r>
              <a:rPr lang="ru-RU" sz="1200" dirty="0" smtClean="0"/>
              <a:t>5,2 </a:t>
            </a:r>
            <a:r>
              <a:rPr lang="ru-RU" sz="1200" dirty="0"/>
              <a:t>прожиточным минимумам трудоспособного </a:t>
            </a:r>
            <a:r>
              <a:rPr lang="ru-RU" sz="1200" dirty="0" smtClean="0"/>
              <a:t>гражданина </a:t>
            </a:r>
            <a:r>
              <a:rPr lang="ru-RU" sz="1200" dirty="0"/>
              <a:t>(в </a:t>
            </a:r>
            <a:r>
              <a:rPr lang="ru-RU" sz="1200" dirty="0" smtClean="0"/>
              <a:t>2023 году – 4,5);</a:t>
            </a:r>
            <a:endParaRPr lang="ru-RU" sz="1200" dirty="0"/>
          </a:p>
          <a:p>
            <a:pPr lvl="0" indent="268288" algn="just">
              <a:tabLst>
                <a:tab pos="358775" algn="l"/>
                <a:tab pos="447675" algn="l"/>
              </a:tabLst>
            </a:pPr>
            <a:r>
              <a:rPr lang="ru-RU" sz="1200" dirty="0" smtClean="0"/>
              <a:t>- </a:t>
            </a:r>
            <a:r>
              <a:rPr lang="ru-RU" sz="1200" b="1" dirty="0" smtClean="0"/>
              <a:t>уровень </a:t>
            </a:r>
            <a:r>
              <a:rPr lang="ru-RU" sz="1200" b="1" dirty="0"/>
              <a:t>официально зарегистрированной </a:t>
            </a:r>
            <a:r>
              <a:rPr lang="ru-RU" sz="1200" b="1" dirty="0" smtClean="0"/>
              <a:t>безработицы </a:t>
            </a:r>
            <a:br>
              <a:rPr lang="ru-RU" sz="1200" b="1" dirty="0" smtClean="0"/>
            </a:br>
            <a:r>
              <a:rPr lang="ru-RU" sz="1200" dirty="0" smtClean="0"/>
              <a:t>на 1 апреля 2024 </a:t>
            </a:r>
            <a:r>
              <a:rPr lang="ru-RU" sz="1200" dirty="0"/>
              <a:t>года в городе составил </a:t>
            </a:r>
            <a:r>
              <a:rPr lang="ru-RU" sz="1200" dirty="0" smtClean="0"/>
              <a:t>0,26% (на 01.04.2023 – 0,40%).</a:t>
            </a:r>
            <a:endParaRPr lang="ru-RU" sz="1200" dirty="0"/>
          </a:p>
        </p:txBody>
      </p:sp>
      <p:graphicFrame>
        <p:nvGraphicFramePr>
          <p:cNvPr id="7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460457"/>
              </p:ext>
            </p:extLst>
          </p:nvPr>
        </p:nvGraphicFramePr>
        <p:xfrm>
          <a:off x="6284259" y="693668"/>
          <a:ext cx="5665694" cy="256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161813"/>
              </p:ext>
            </p:extLst>
          </p:nvPr>
        </p:nvGraphicFramePr>
        <p:xfrm>
          <a:off x="6284259" y="3473260"/>
          <a:ext cx="5665694" cy="315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03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/>
          <p:nvPr/>
        </p:nvSpPr>
        <p:spPr>
          <a:xfrm>
            <a:off x="152399" y="677507"/>
            <a:ext cx="5782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Состояние здоровья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населения</a:t>
            </a:r>
          </a:p>
          <a:p>
            <a:pPr lvl="0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За </a:t>
            </a:r>
            <a:r>
              <a:rPr lang="ru-RU" sz="1200" dirty="0" smtClean="0"/>
              <a:t>январь-март 2024 года ситуация </a:t>
            </a:r>
            <a:r>
              <a:rPr lang="ru-RU" sz="1200" dirty="0"/>
              <a:t>с уровнем здоровья населения характеризуется следующими показателями:</a:t>
            </a:r>
          </a:p>
          <a:p>
            <a:pPr algn="just"/>
            <a:r>
              <a:rPr lang="ru-RU" sz="1200" dirty="0"/>
              <a:t>- уровень общей смертности </a:t>
            </a:r>
            <a:r>
              <a:rPr lang="ru-RU" sz="1200" dirty="0" smtClean="0"/>
              <a:t>вырос </a:t>
            </a:r>
            <a:r>
              <a:rPr lang="ru-RU" sz="1200" dirty="0"/>
              <a:t>и составил </a:t>
            </a:r>
            <a:r>
              <a:rPr lang="ru-RU" sz="1200" dirty="0" smtClean="0"/>
              <a:t>14,5 </a:t>
            </a:r>
            <a:r>
              <a:rPr lang="ru-RU" sz="1200" dirty="0"/>
              <a:t>промилле (в </a:t>
            </a:r>
            <a:r>
              <a:rPr lang="ru-RU" sz="1200" dirty="0" smtClean="0"/>
              <a:t>январе-марте 2023 года </a:t>
            </a:r>
            <a:r>
              <a:rPr lang="ru-RU" sz="1200" dirty="0"/>
              <a:t>– </a:t>
            </a:r>
            <a:r>
              <a:rPr lang="ru-RU" sz="1200" dirty="0" smtClean="0"/>
              <a:t>13,9 промилле</a:t>
            </a:r>
            <a:r>
              <a:rPr lang="ru-RU" sz="1200" dirty="0"/>
              <a:t>);</a:t>
            </a:r>
          </a:p>
          <a:p>
            <a:pPr algn="just"/>
            <a:r>
              <a:rPr lang="ru-RU" sz="1200" dirty="0"/>
              <a:t>- процент возмещения смертности </a:t>
            </a:r>
            <a:r>
              <a:rPr lang="ru-RU" sz="1200" dirty="0" smtClean="0"/>
              <a:t>снизился до 51,3% с 55,4</a:t>
            </a:r>
            <a:r>
              <a:rPr lang="ru-RU" sz="1200" dirty="0"/>
              <a:t>% в январе-марте 2023 </a:t>
            </a:r>
            <a:r>
              <a:rPr lang="ru-RU" sz="1200" dirty="0" smtClean="0"/>
              <a:t>года; </a:t>
            </a:r>
            <a:endParaRPr lang="ru-RU" sz="1200" dirty="0"/>
          </a:p>
          <a:p>
            <a:pPr algn="just"/>
            <a:r>
              <a:rPr lang="ru-RU" sz="1200" dirty="0"/>
              <a:t>- младенческая смертность </a:t>
            </a:r>
            <a:r>
              <a:rPr lang="ru-RU" sz="1200" dirty="0" smtClean="0"/>
              <a:t>уменьшилась </a:t>
            </a:r>
            <a:r>
              <a:rPr lang="ru-RU" sz="1200" dirty="0"/>
              <a:t>и составила </a:t>
            </a:r>
            <a:r>
              <a:rPr lang="ru-RU" sz="1200" dirty="0" smtClean="0"/>
              <a:t>2,9 </a:t>
            </a:r>
            <a:r>
              <a:rPr lang="ru-RU" sz="1200" dirty="0"/>
              <a:t>промилле (в </a:t>
            </a:r>
            <a:r>
              <a:rPr lang="ru-RU" sz="1200" dirty="0" smtClean="0"/>
              <a:t>январе-марте 2023 года – 3,2 </a:t>
            </a:r>
            <a:r>
              <a:rPr lang="ru-RU" sz="1200" dirty="0"/>
              <a:t>промилле). </a:t>
            </a:r>
          </a:p>
          <a:p>
            <a:pPr indent="268288" algn="just"/>
            <a:r>
              <a:rPr lang="ru-RU" sz="1200" dirty="0"/>
              <a:t>Общий индекс здоровья* за </a:t>
            </a:r>
            <a:r>
              <a:rPr lang="ru-RU" sz="1200" dirty="0" smtClean="0"/>
              <a:t>январь-март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0,981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/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200" dirty="0" smtClean="0"/>
              <a:t>(в январе-марте 2023 года </a:t>
            </a:r>
            <a:r>
              <a:rPr lang="ru-RU" sz="1200" dirty="0"/>
              <a:t>– </a:t>
            </a:r>
            <a:r>
              <a:rPr lang="ru-RU" sz="1200" dirty="0" smtClean="0"/>
              <a:t>0,973).</a:t>
            </a:r>
            <a:endParaRPr lang="ru-RU" sz="1200" dirty="0"/>
          </a:p>
        </p:txBody>
      </p:sp>
      <p:sp>
        <p:nvSpPr>
          <p:cNvPr id="11" name="Rectangle 25"/>
          <p:cNvSpPr/>
          <p:nvPr/>
        </p:nvSpPr>
        <p:spPr>
          <a:xfrm>
            <a:off x="152400" y="2853794"/>
            <a:ext cx="5782235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Демографическая ситуация</a:t>
            </a:r>
          </a:p>
          <a:p>
            <a:pPr lvl="0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В Нижнем </a:t>
            </a:r>
            <a:r>
              <a:rPr lang="ru-RU" sz="1200" dirty="0" smtClean="0"/>
              <a:t>Новгороде </a:t>
            </a:r>
            <a:r>
              <a:rPr lang="ru-RU" sz="1200" dirty="0"/>
              <a:t>демографическая ситуация характеризуется превышением смертности над рождаемостью.</a:t>
            </a:r>
          </a:p>
          <a:p>
            <a:pPr indent="268288" algn="just"/>
            <a:r>
              <a:rPr lang="ru-RU" sz="1200" dirty="0" smtClean="0"/>
              <a:t>В целом в городе в январе-марте 2024 года зарегистрирована </a:t>
            </a:r>
            <a:r>
              <a:rPr lang="ru-RU" sz="1200" b="1" dirty="0" smtClean="0"/>
              <a:t>абсолютная убыль населения </a:t>
            </a:r>
            <a:r>
              <a:rPr lang="ru-RU" sz="1200" dirty="0" smtClean="0"/>
              <a:t>– 2,2 тыс. чел.</a:t>
            </a:r>
          </a:p>
          <a:p>
            <a:pPr indent="268288" algn="just"/>
            <a:r>
              <a:rPr lang="ru-RU" sz="1200" dirty="0" smtClean="0"/>
              <a:t>При </a:t>
            </a:r>
            <a:r>
              <a:rPr lang="ru-RU" sz="1200" dirty="0"/>
              <a:t>этом за счет </a:t>
            </a:r>
            <a:r>
              <a:rPr lang="ru-RU" sz="1200" b="1" dirty="0"/>
              <a:t>естественной убыли </a:t>
            </a:r>
            <a:r>
              <a:rPr lang="ru-RU" sz="1200" dirty="0"/>
              <a:t>потери населения города </a:t>
            </a:r>
            <a:br>
              <a:rPr lang="ru-RU" sz="1200" dirty="0"/>
            </a:br>
            <a:r>
              <a:rPr lang="ru-RU" sz="1200" dirty="0"/>
              <a:t>составили </a:t>
            </a:r>
            <a:r>
              <a:rPr lang="ru-RU" sz="1200" dirty="0" smtClean="0"/>
              <a:t>2,2 тыс</a:t>
            </a:r>
            <a:r>
              <a:rPr lang="ru-RU" sz="1200" dirty="0"/>
              <a:t>. </a:t>
            </a:r>
            <a:r>
              <a:rPr lang="ru-RU" sz="1200" dirty="0" smtClean="0"/>
              <a:t>чел</a:t>
            </a:r>
            <a:r>
              <a:rPr lang="ru-RU" sz="1200" dirty="0"/>
              <a:t>. </a:t>
            </a:r>
            <a:r>
              <a:rPr lang="ru-RU" sz="1200" dirty="0" smtClean="0"/>
              <a:t>(</a:t>
            </a:r>
            <a:r>
              <a:rPr lang="ru-RU" sz="1200" dirty="0"/>
              <a:t>в </a:t>
            </a:r>
            <a:r>
              <a:rPr lang="ru-RU" sz="1200" dirty="0" smtClean="0"/>
              <a:t>январе-марте 2023 года – 1,9 тыс. чел.).</a:t>
            </a:r>
            <a:endParaRPr lang="ru-RU" sz="1200" dirty="0"/>
          </a:p>
          <a:p>
            <a:pPr indent="268288" algn="just"/>
            <a:r>
              <a:rPr lang="ru-RU" sz="1200" dirty="0" smtClean="0"/>
              <a:t>Естественная убыль населения, как правило, компенсируется миграционным приростом. </a:t>
            </a:r>
            <a:r>
              <a:rPr lang="ru-RU" sz="1200" dirty="0"/>
              <a:t>В Нижнем Новгороде </a:t>
            </a:r>
            <a:r>
              <a:rPr lang="ru-RU" sz="1200" dirty="0" smtClean="0"/>
              <a:t>за январь-март 2024 года </a:t>
            </a:r>
            <a:r>
              <a:rPr lang="ru-RU" sz="1200" dirty="0"/>
              <a:t>такой компенсации естественных потерь населения не отмечалось в связи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миграционным оттоком нижегородцев из </a:t>
            </a:r>
            <a:r>
              <a:rPr lang="ru-RU" sz="1200" dirty="0" smtClean="0"/>
              <a:t>города.</a:t>
            </a:r>
          </a:p>
          <a:p>
            <a:pPr indent="268288" algn="just"/>
            <a:r>
              <a:rPr lang="ru-RU" sz="1200" dirty="0"/>
              <a:t>В </a:t>
            </a:r>
            <a:r>
              <a:rPr lang="ru-RU" sz="1200" dirty="0" smtClean="0"/>
              <a:t>январе-марте 2024 года </a:t>
            </a:r>
            <a:r>
              <a:rPr lang="ru-RU" sz="1200" dirty="0"/>
              <a:t>в Нижнем Новгороде миграционная убыль составила </a:t>
            </a:r>
            <a:r>
              <a:rPr lang="ru-RU" sz="1200" dirty="0" smtClean="0"/>
              <a:t>5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/>
              <a:t>чел. (в январе-марте 2023 года наблюдался миграционный прирост 0,4 тыс. чел.) </a:t>
            </a:r>
            <a:endParaRPr lang="ru-RU" sz="1200" dirty="0"/>
          </a:p>
          <a:p>
            <a:pPr indent="268288" algn="just"/>
            <a:endParaRPr lang="ru-RU" sz="500" i="1" dirty="0" smtClean="0"/>
          </a:p>
          <a:p>
            <a:pPr indent="268288" algn="just"/>
            <a:r>
              <a:rPr lang="ru-RU" sz="900" i="1" dirty="0" smtClean="0"/>
              <a:t>(справочно: согласно методологии Росстата учитываются мигранты, зарегистрированные по постоянному месту жительства и по месту пребывания на 9 месяцев и более)</a:t>
            </a:r>
            <a:endParaRPr lang="ru-RU" sz="900" dirty="0"/>
          </a:p>
        </p:txBody>
      </p:sp>
      <p:graphicFrame>
        <p:nvGraphicFramePr>
          <p:cNvPr id="10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38341"/>
              </p:ext>
            </p:extLst>
          </p:nvPr>
        </p:nvGraphicFramePr>
        <p:xfrm>
          <a:off x="6292546" y="1236879"/>
          <a:ext cx="5576047" cy="437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38023" y="5984150"/>
            <a:ext cx="5779698" cy="6409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* - индекс здоровья населения рассчитывается по методике Всероссийского Центра Уровня Жизни с использованием показателей общей и младенческой смертности, ожидаемой продолжительности жизни, % возмещения смертности с их взвешиванием по удельным весам (0,5; 0,25; 0,1 и 0,15). Индекс здоровья населения рассчитывается по отношению к среднеобластному уровню, принятому за 1.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65578" y="77716"/>
            <a:ext cx="12043533" cy="399548"/>
            <a:chOff x="56" y="390"/>
            <a:chExt cx="12020571" cy="399548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январь-март 2024 </a:t>
              </a:r>
              <a:r>
                <a:rPr lang="ru-RU" sz="1700" b="1" dirty="0" smtClean="0"/>
                <a:t>года</a:t>
              </a:r>
              <a:endParaRPr lang="ru-RU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427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20571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2001067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5714" y="693668"/>
            <a:ext cx="5902966" cy="33855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lvl="0"/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Раздел </a:t>
            </a:r>
            <a:r>
              <a:rPr lang="en-US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II. </a:t>
            </a:r>
            <a:r>
              <a:rPr lang="ru-RU" sz="1600" b="1" dirty="0">
                <a:solidFill>
                  <a:srgbClr val="3F5170"/>
                </a:solidFill>
                <a:ea typeface="Arial"/>
                <a:cs typeface="Arial"/>
                <a:sym typeface="Arial"/>
              </a:rPr>
              <a:t>Экономический потенциал</a:t>
            </a:r>
          </a:p>
        </p:txBody>
      </p:sp>
      <p:sp>
        <p:nvSpPr>
          <p:cNvPr id="6" name="Rectangle 25"/>
          <p:cNvSpPr/>
          <p:nvPr/>
        </p:nvSpPr>
        <p:spPr>
          <a:xfrm>
            <a:off x="105218" y="1139799"/>
            <a:ext cx="576034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Экономическая эффективность крупных и средних </a:t>
            </a:r>
          </a:p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организаций</a:t>
            </a:r>
          </a:p>
          <a:p>
            <a:pPr lvl="0" algn="just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/>
              <a:t>Объем отгруженных товаров собственного производства, </a:t>
            </a:r>
            <a:r>
              <a:rPr lang="ru-RU" sz="1200" b="1" dirty="0" smtClean="0"/>
              <a:t>выполненных </a:t>
            </a:r>
            <a:r>
              <a:rPr lang="ru-RU" sz="1200" b="1" dirty="0"/>
              <a:t>работ и услуг</a:t>
            </a:r>
            <a:r>
              <a:rPr lang="ru-RU" sz="1200" dirty="0"/>
              <a:t> по крупным и средним организациям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за январь-март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316,9 млрд</a:t>
            </a:r>
            <a:r>
              <a:rPr lang="ru-RU" sz="1200" dirty="0"/>
              <a:t>. руб., что больше уровня </a:t>
            </a:r>
            <a:r>
              <a:rPr lang="ru-RU" sz="1200" dirty="0" smtClean="0"/>
              <a:t>соответствующего периода прошлого </a:t>
            </a:r>
            <a:r>
              <a:rPr lang="ru-RU" sz="1200" dirty="0"/>
              <a:t>года на 25,2% (за </a:t>
            </a:r>
            <a:r>
              <a:rPr lang="ru-RU" sz="1200" dirty="0" smtClean="0"/>
              <a:t>январь-март 2023 года </a:t>
            </a:r>
            <a:r>
              <a:rPr lang="ru-RU" sz="1200" dirty="0"/>
              <a:t>отгрузка по сопоставимому кругу организаций составила </a:t>
            </a:r>
            <a:r>
              <a:rPr lang="ru-RU" sz="1200" dirty="0" smtClean="0"/>
              <a:t>253,1 млрд</a:t>
            </a:r>
            <a:r>
              <a:rPr lang="ru-RU" sz="1200" dirty="0"/>
              <a:t>. руб.).</a:t>
            </a:r>
          </a:p>
          <a:p>
            <a:pPr indent="268288" algn="just"/>
            <a:r>
              <a:rPr lang="ru-RU" sz="1200" b="1" dirty="0"/>
              <a:t>Прибыль прибыльных</a:t>
            </a:r>
            <a:r>
              <a:rPr lang="ru-RU" sz="1200" dirty="0"/>
              <a:t> крупных и средних организаций за </a:t>
            </a:r>
            <a:r>
              <a:rPr lang="ru-RU" sz="1200" dirty="0" smtClean="0"/>
              <a:t>январь-март 2024 года составила 68,7 млрд. руб., увеличившись </a:t>
            </a:r>
            <a:r>
              <a:rPr lang="ru-RU" sz="1200" dirty="0"/>
              <a:t>к </a:t>
            </a:r>
            <a:r>
              <a:rPr lang="ru-RU" sz="1200" dirty="0" smtClean="0"/>
              <a:t>уровню за аналогичный период прошлого года на 8,7</a:t>
            </a:r>
            <a:r>
              <a:rPr lang="ru-RU" sz="1200" dirty="0"/>
              <a:t>%.</a:t>
            </a:r>
          </a:p>
          <a:p>
            <a:pPr indent="268288" algn="just"/>
            <a:r>
              <a:rPr lang="ru-RU" sz="1200" dirty="0"/>
              <a:t>Доля прибыльных организаций </a:t>
            </a:r>
            <a:r>
              <a:rPr lang="ru-RU" sz="1200" dirty="0" smtClean="0"/>
              <a:t>составила 75,6% (</a:t>
            </a:r>
            <a:r>
              <a:rPr lang="ru-RU" sz="1200" dirty="0"/>
              <a:t>за </a:t>
            </a:r>
            <a:r>
              <a:rPr lang="ru-RU" sz="1200" dirty="0" smtClean="0"/>
              <a:t>январь-март 2023 года </a:t>
            </a:r>
            <a:r>
              <a:rPr lang="ru-RU" sz="1200" dirty="0"/>
              <a:t>– </a:t>
            </a:r>
            <a:r>
              <a:rPr lang="ru-RU" sz="1200" dirty="0" smtClean="0"/>
              <a:t>79%). </a:t>
            </a:r>
            <a:endParaRPr lang="ru-RU" sz="1200" dirty="0"/>
          </a:p>
          <a:p>
            <a:pPr indent="268288" algn="just"/>
            <a:r>
              <a:rPr lang="ru-RU" sz="1200" dirty="0" smtClean="0"/>
              <a:t>По </a:t>
            </a:r>
            <a:r>
              <a:rPr lang="ru-RU" sz="1200" dirty="0"/>
              <a:t>состоянию на 1 </a:t>
            </a:r>
            <a:r>
              <a:rPr lang="ru-RU" sz="1200" dirty="0" smtClean="0"/>
              <a:t>апреля 2024 </a:t>
            </a:r>
            <a:r>
              <a:rPr lang="ru-RU" sz="1200" dirty="0"/>
              <a:t>года крупными и средними </a:t>
            </a:r>
            <a:r>
              <a:rPr lang="ru-RU" sz="1200" dirty="0" smtClean="0"/>
              <a:t>организациями </a:t>
            </a:r>
            <a:r>
              <a:rPr lang="ru-RU" sz="1200" dirty="0"/>
              <a:t>города получен положительный </a:t>
            </a:r>
            <a:r>
              <a:rPr lang="ru-RU" sz="1200" b="1" dirty="0"/>
              <a:t>сальдированный финансовый результат</a:t>
            </a:r>
            <a:r>
              <a:rPr lang="ru-RU" sz="1200" dirty="0"/>
              <a:t> до налогообложения в </a:t>
            </a:r>
            <a:r>
              <a:rPr lang="ru-RU" sz="1200" dirty="0" smtClean="0"/>
              <a:t>сумме 56,9 млрд. руб.</a:t>
            </a:r>
            <a:endParaRPr lang="ru-RU" sz="1200" dirty="0"/>
          </a:p>
          <a:p>
            <a:pPr indent="268288" algn="just"/>
            <a:r>
              <a:rPr lang="ru-RU" sz="1200" b="1" dirty="0"/>
              <a:t>Фонд заработной платы </a:t>
            </a:r>
            <a:r>
              <a:rPr lang="ru-RU" sz="1200" dirty="0"/>
              <a:t>по крупным и средним </a:t>
            </a:r>
            <a:r>
              <a:rPr lang="ru-RU" sz="1200" dirty="0" smtClean="0"/>
              <a:t>организациям Нижнего Новгорода </a:t>
            </a:r>
            <a:r>
              <a:rPr lang="ru-RU" sz="1200" dirty="0"/>
              <a:t>за </a:t>
            </a:r>
            <a:r>
              <a:rPr lang="ru-RU" sz="1200" dirty="0" smtClean="0"/>
              <a:t>январь-март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95,9 </a:t>
            </a:r>
            <a:r>
              <a:rPr lang="ru-RU" sz="1200" dirty="0"/>
              <a:t>млрд. руб., с темпом роста к </a:t>
            </a:r>
            <a:r>
              <a:rPr lang="ru-RU" sz="1200" dirty="0" smtClean="0"/>
              <a:t>январю-марту 2023 года – 122,5%, </a:t>
            </a:r>
            <a:r>
              <a:rPr lang="ru-RU" sz="1200" dirty="0"/>
              <a:t>по полному кругу организаций – </a:t>
            </a:r>
            <a:r>
              <a:rPr lang="ru-RU" sz="1200" dirty="0" smtClean="0"/>
              <a:t>114,9 млрд</a:t>
            </a:r>
            <a:r>
              <a:rPr lang="ru-RU" sz="1200" dirty="0"/>
              <a:t>. руб., </a:t>
            </a:r>
            <a:r>
              <a:rPr lang="ru-RU" sz="1200" dirty="0" smtClean="0"/>
              <a:t>темп роста </a:t>
            </a:r>
            <a:r>
              <a:rPr lang="ru-RU" sz="1200" dirty="0"/>
              <a:t>– </a:t>
            </a:r>
            <a:r>
              <a:rPr lang="ru-RU" sz="1200" dirty="0" smtClean="0"/>
              <a:t>122,4%.</a:t>
            </a:r>
            <a:endParaRPr lang="ru-RU" sz="1200" dirty="0"/>
          </a:p>
        </p:txBody>
      </p:sp>
      <p:graphicFrame>
        <p:nvGraphicFramePr>
          <p:cNvPr id="10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65475"/>
              </p:ext>
            </p:extLst>
          </p:nvPr>
        </p:nvGraphicFramePr>
        <p:xfrm>
          <a:off x="6216462" y="693668"/>
          <a:ext cx="5889823" cy="326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092864"/>
              </p:ext>
            </p:extLst>
          </p:nvPr>
        </p:nvGraphicFramePr>
        <p:xfrm>
          <a:off x="6185043" y="4026590"/>
          <a:ext cx="5889824" cy="275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январь-март 2024 </a:t>
              </a:r>
              <a:r>
                <a:rPr lang="ru-RU" sz="1700" b="1" dirty="0" smtClean="0"/>
                <a:t>года</a:t>
              </a:r>
              <a:endParaRPr lang="ru-RU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143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857" y="80927"/>
            <a:ext cx="12106286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1981563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6" name="Rectangle 25"/>
          <p:cNvSpPr/>
          <p:nvPr/>
        </p:nvSpPr>
        <p:spPr>
          <a:xfrm>
            <a:off x="179294" y="693669"/>
            <a:ext cx="57374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Обрабатывающие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производства</a:t>
            </a:r>
          </a:p>
          <a:p>
            <a:pPr lvl="0" algn="just"/>
            <a:endParaRPr lang="ru-RU" sz="600" b="1" dirty="0" smtClean="0"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/>
              <a:t>Объем отгруженных товаров собственного производства, </a:t>
            </a:r>
            <a:r>
              <a:rPr lang="ru-RU" sz="1200" dirty="0" smtClean="0"/>
              <a:t>выполненных </a:t>
            </a:r>
            <a:r>
              <a:rPr lang="ru-RU" sz="1200" dirty="0"/>
              <a:t>работ и услуг по виду деятельности «обрабатывающие производства»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по </a:t>
            </a:r>
            <a:r>
              <a:rPr lang="ru-RU" sz="1200" dirty="0"/>
              <a:t>крупным и средним организациям за </a:t>
            </a:r>
            <a:r>
              <a:rPr lang="ru-RU" sz="1200" dirty="0" smtClean="0"/>
              <a:t>январь-март </a:t>
            </a:r>
            <a:r>
              <a:rPr lang="ru-RU" sz="1200" dirty="0"/>
              <a:t>2024 года составил </a:t>
            </a:r>
            <a:r>
              <a:rPr lang="ru-RU" sz="1200" dirty="0" smtClean="0"/>
              <a:t>153,2 млрд</a:t>
            </a:r>
            <a:r>
              <a:rPr lang="ru-RU" sz="1200" dirty="0"/>
              <a:t>. руб., </a:t>
            </a:r>
            <a:r>
              <a:rPr lang="ru-RU" sz="1200" dirty="0" smtClean="0"/>
              <a:t>увеличившись к январю-марту 2023 года на </a:t>
            </a:r>
            <a:r>
              <a:rPr lang="ru-RU" sz="1200" dirty="0"/>
              <a:t>40,7%.</a:t>
            </a:r>
          </a:p>
          <a:p>
            <a:pPr indent="268288" algn="just"/>
            <a:r>
              <a:rPr lang="ru-RU" sz="1200" dirty="0"/>
              <a:t>В </a:t>
            </a:r>
            <a:r>
              <a:rPr lang="ru-RU" sz="1200" dirty="0" smtClean="0"/>
              <a:t>январе-марте 2024 года </a:t>
            </a:r>
            <a:r>
              <a:rPr lang="ru-RU" sz="1200" dirty="0"/>
              <a:t>по обрабатывающим </a:t>
            </a:r>
            <a:r>
              <a:rPr lang="ru-RU" sz="1200" dirty="0" smtClean="0"/>
              <a:t>производствам* достигнуты </a:t>
            </a:r>
            <a:r>
              <a:rPr lang="ru-RU" sz="1200" dirty="0"/>
              <a:t>следующие темпы роста:</a:t>
            </a:r>
          </a:p>
        </p:txBody>
      </p:sp>
      <p:sp>
        <p:nvSpPr>
          <p:cNvPr id="12" name="Rectangle 25"/>
          <p:cNvSpPr/>
          <p:nvPr/>
        </p:nvSpPr>
        <p:spPr>
          <a:xfrm>
            <a:off x="6293220" y="3435941"/>
            <a:ext cx="57347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/>
            <a:r>
              <a:rPr lang="ru-RU" sz="1200" dirty="0"/>
              <a:t>Снизились объемы </a:t>
            </a:r>
            <a:r>
              <a:rPr lang="ru-RU" sz="1200" dirty="0" smtClean="0"/>
              <a:t>обрабатывающих производств </a:t>
            </a:r>
            <a:r>
              <a:rPr lang="ru-RU" sz="1200" dirty="0"/>
              <a:t>по следующим видам*: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05411"/>
              </p:ext>
            </p:extLst>
          </p:nvPr>
        </p:nvGraphicFramePr>
        <p:xfrm>
          <a:off x="179294" y="2201774"/>
          <a:ext cx="5674659" cy="4417440"/>
        </p:xfrm>
        <a:graphic>
          <a:graphicData uri="http://schemas.openxmlformats.org/drawingml/2006/table">
            <a:tbl>
              <a:tblPr bandRow="1">
                <a:tableStyleId>{91EBBBCC-DAD2-459C-BE2E-F6DE35CF9A28}</a:tableStyleId>
              </a:tblPr>
              <a:tblGrid>
                <a:gridCol w="30629">
                  <a:extLst>
                    <a:ext uri="{9D8B030D-6E8A-4147-A177-3AD203B41FA5}">
                      <a16:colId xmlns:a16="http://schemas.microsoft.com/office/drawing/2014/main" val="2117560093"/>
                    </a:ext>
                  </a:extLst>
                </a:gridCol>
                <a:gridCol w="4993648">
                  <a:extLst>
                    <a:ext uri="{9D8B030D-6E8A-4147-A177-3AD203B41FA5}">
                      <a16:colId xmlns:a16="http://schemas.microsoft.com/office/drawing/2014/main" val="1016254815"/>
                    </a:ext>
                  </a:extLst>
                </a:gridCol>
                <a:gridCol w="650382">
                  <a:extLst>
                    <a:ext uri="{9D8B030D-6E8A-4147-A177-3AD203B41FA5}">
                      <a16:colId xmlns:a16="http://schemas.microsoft.com/office/drawing/2014/main" val="358553395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 автотранспортных средств, прицепов и полуприцепов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152,8%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024633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199,7%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34663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пищевых 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123,7%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797734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компьютеров, электронных и оптических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134,2%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57606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производство химических веществ и химических 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131,4%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78838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бумаги и бумажных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129,4%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28166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напитков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103,7%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759043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машин и оборудования, не включенных в другие группировки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115,1%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76969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прочей неметаллической минеральной продукции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120,3%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12148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 электрического оборудования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144,1%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25712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мебели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138,1%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618858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458688"/>
              </p:ext>
            </p:extLst>
          </p:nvPr>
        </p:nvGraphicFramePr>
        <p:xfrm>
          <a:off x="6293220" y="3830561"/>
          <a:ext cx="5665693" cy="2376000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30641">
                  <a:extLst>
                    <a:ext uri="{9D8B030D-6E8A-4147-A177-3AD203B41FA5}">
                      <a16:colId xmlns:a16="http://schemas.microsoft.com/office/drawing/2014/main" val="2117560093"/>
                    </a:ext>
                  </a:extLst>
                </a:gridCol>
                <a:gridCol w="4995401">
                  <a:extLst>
                    <a:ext uri="{9D8B030D-6E8A-4147-A177-3AD203B41FA5}">
                      <a16:colId xmlns:a16="http://schemas.microsoft.com/office/drawing/2014/main" val="1016254815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358553395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прочих транспортных средств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39,8%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802381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ремонт и монтаж машин и оборудования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90,4%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82976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текстильных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96,9%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263652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одежды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87,4%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9700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прочих готовых изделий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64,8%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18442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кожи и изделий из кожи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54,5%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652242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93220" y="6276769"/>
            <a:ext cx="5665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900" dirty="0">
                <a:ea typeface="Tahoma" panose="020B0604030504040204" pitchFamily="34" charset="0"/>
                <a:cs typeface="Tahoma" panose="020B0604030504040204" pitchFamily="34" charset="0"/>
              </a:rPr>
              <a:t>* Виды обрабатывающих производств расположены в порядке уменьшения объема </a:t>
            </a:r>
            <a:r>
              <a:rPr lang="ru-RU" sz="900" dirty="0" smtClean="0">
                <a:ea typeface="Tahoma" panose="020B0604030504040204" pitchFamily="34" charset="0"/>
                <a:cs typeface="Tahoma" panose="020B0604030504040204" pitchFamily="34" charset="0"/>
              </a:rPr>
              <a:t>отгруженной </a:t>
            </a:r>
            <a:r>
              <a:rPr lang="ru-RU" sz="900" dirty="0">
                <a:ea typeface="Tahoma" panose="020B0604030504040204" pitchFamily="34" charset="0"/>
                <a:cs typeface="Tahoma" panose="020B0604030504040204" pitchFamily="34" charset="0"/>
              </a:rPr>
              <a:t>продукции. </a:t>
            </a:r>
            <a:endParaRPr lang="ru-RU" sz="9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56" y="19894"/>
              <a:ext cx="12020571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январь-март 2024 </a:t>
              </a:r>
              <a:r>
                <a:rPr lang="ru-RU" sz="1700" b="1" dirty="0" smtClean="0"/>
                <a:t>года</a:t>
              </a:r>
              <a:endParaRPr lang="ru-RU" sz="1600" dirty="0"/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12157"/>
              </p:ext>
            </p:extLst>
          </p:nvPr>
        </p:nvGraphicFramePr>
        <p:xfrm>
          <a:off x="6288742" y="999807"/>
          <a:ext cx="5674659" cy="2437440"/>
        </p:xfrm>
        <a:graphic>
          <a:graphicData uri="http://schemas.openxmlformats.org/drawingml/2006/table">
            <a:tbl>
              <a:tblPr bandRow="1">
                <a:tableStyleId>{91EBBBCC-DAD2-459C-BE2E-F6DE35CF9A28}</a:tableStyleId>
              </a:tblPr>
              <a:tblGrid>
                <a:gridCol w="30629">
                  <a:extLst>
                    <a:ext uri="{9D8B030D-6E8A-4147-A177-3AD203B41FA5}">
                      <a16:colId xmlns:a16="http://schemas.microsoft.com/office/drawing/2014/main" val="803680757"/>
                    </a:ext>
                  </a:extLst>
                </a:gridCol>
                <a:gridCol w="4993648">
                  <a:extLst>
                    <a:ext uri="{9D8B030D-6E8A-4147-A177-3AD203B41FA5}">
                      <a16:colId xmlns:a16="http://schemas.microsoft.com/office/drawing/2014/main" val="2088788228"/>
                    </a:ext>
                  </a:extLst>
                </a:gridCol>
                <a:gridCol w="650382">
                  <a:extLst>
                    <a:ext uri="{9D8B030D-6E8A-4147-A177-3AD203B41FA5}">
                      <a16:colId xmlns:a16="http://schemas.microsoft.com/office/drawing/2014/main" val="107652187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резиновых и пластмассовых изделий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160,4%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217845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деятельность полиграфическая и копирование носителей информации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121,5%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51963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лекарственных средств и материалов, применяемых в медицинских целях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153,8%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891432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136,4%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781869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производство кокса и нефтепродуктов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130,6%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43022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</a:rPr>
                        <a:t>производство металлургическое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124,4%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72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5"/>
          <p:cNvSpPr/>
          <p:nvPr/>
        </p:nvSpPr>
        <p:spPr>
          <a:xfrm>
            <a:off x="105217" y="591464"/>
            <a:ext cx="590113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Строительство</a:t>
            </a:r>
          </a:p>
          <a:p>
            <a:pPr lvl="0" algn="just"/>
            <a:endParaRPr lang="ru-RU" sz="600" b="1" dirty="0" smtClean="0"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dirty="0" smtClean="0"/>
              <a:t>Объем </a:t>
            </a:r>
            <a:r>
              <a:rPr lang="ru-RU" sz="1200" dirty="0"/>
              <a:t>отгруженных товаров собственного производства, </a:t>
            </a:r>
            <a:r>
              <a:rPr lang="ru-RU" sz="1200" dirty="0" smtClean="0"/>
              <a:t>выполненных </a:t>
            </a:r>
            <a:r>
              <a:rPr lang="ru-RU" sz="1200" dirty="0"/>
              <a:t>работ и услуг по виду деятельности «строительство» по </a:t>
            </a:r>
            <a:r>
              <a:rPr lang="ru-RU" sz="1200" dirty="0" smtClean="0"/>
              <a:t>крупным и </a:t>
            </a:r>
            <a:r>
              <a:rPr lang="ru-RU" sz="1200" dirty="0"/>
              <a:t>средним организациям за </a:t>
            </a:r>
            <a:r>
              <a:rPr lang="ru-RU" sz="1200" dirty="0" smtClean="0"/>
              <a:t>январь-март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6,2 млрд</a:t>
            </a:r>
            <a:r>
              <a:rPr lang="ru-RU" sz="1200" dirty="0"/>
              <a:t>. руб., увеличившись к уровню </a:t>
            </a:r>
            <a:r>
              <a:rPr lang="ru-RU" sz="1200" dirty="0" smtClean="0"/>
              <a:t>за аналогичный период 2023 года на 28,5% в </a:t>
            </a:r>
            <a:r>
              <a:rPr lang="ru-RU" sz="1200" dirty="0"/>
              <a:t>действующих ценах. </a:t>
            </a:r>
          </a:p>
          <a:p>
            <a:pPr indent="268288" algn="just"/>
            <a:r>
              <a:rPr lang="ru-RU" sz="1200" b="1" dirty="0"/>
              <a:t>Ввод в действие общей площади жилых домов </a:t>
            </a:r>
            <a:r>
              <a:rPr lang="ru-RU" sz="1200" dirty="0"/>
              <a:t>(с учетом жилых домов на участках для ведения садоводства) на территории города Нижнего Новгорода за </a:t>
            </a:r>
            <a:r>
              <a:rPr lang="ru-RU" sz="1200" dirty="0" smtClean="0"/>
              <a:t>январь-март 2024 года </a:t>
            </a:r>
            <a:r>
              <a:rPr lang="ru-RU" sz="1200" dirty="0"/>
              <a:t>составил </a:t>
            </a:r>
            <a:r>
              <a:rPr lang="ru-RU" sz="1200" dirty="0" smtClean="0"/>
              <a:t>259 тыс</a:t>
            </a:r>
            <a:r>
              <a:rPr lang="ru-RU" sz="1200" dirty="0"/>
              <a:t>. кв. </a:t>
            </a:r>
            <a:r>
              <a:rPr lang="ru-RU" sz="1200" dirty="0" smtClean="0"/>
              <a:t>м, снизился на 0,4% </a:t>
            </a:r>
            <a:r>
              <a:rPr lang="ru-RU" sz="1200" dirty="0"/>
              <a:t>к уровню за аналогичный период 2023 </a:t>
            </a:r>
            <a:r>
              <a:rPr lang="ru-RU" sz="1200" dirty="0" smtClean="0"/>
              <a:t>года. По ИЖС объем введенной площади жилых домов снизился на 21%.</a:t>
            </a:r>
            <a:endParaRPr lang="ru-RU" sz="1200" dirty="0"/>
          </a:p>
          <a:p>
            <a:pPr indent="268288" algn="just"/>
            <a:r>
              <a:rPr lang="ru-RU" sz="1200" dirty="0" smtClean="0"/>
              <a:t>Справочно: доля ИЖС (с учетом жилых домов на участках для ведения садоводства) в общем объеме строительства жилья в январе-марте 2024 года </a:t>
            </a:r>
            <a:r>
              <a:rPr lang="ru-RU" sz="1200" dirty="0"/>
              <a:t>составила </a:t>
            </a:r>
            <a:r>
              <a:rPr lang="ru-RU" sz="1200" dirty="0" smtClean="0"/>
              <a:t>20,8% (в январе-марте 2023 года </a:t>
            </a:r>
            <a:r>
              <a:rPr lang="ru-RU" sz="1200" dirty="0"/>
              <a:t>– </a:t>
            </a:r>
            <a:r>
              <a:rPr lang="ru-RU" sz="1200" dirty="0" smtClean="0"/>
              <a:t>26,2%).</a:t>
            </a:r>
            <a:endParaRPr lang="ru-RU" sz="1200" dirty="0"/>
          </a:p>
        </p:txBody>
      </p:sp>
      <p:sp>
        <p:nvSpPr>
          <p:cNvPr id="16" name="Rectangle 25"/>
          <p:cNvSpPr/>
          <p:nvPr/>
        </p:nvSpPr>
        <p:spPr>
          <a:xfrm>
            <a:off x="113846" y="3309944"/>
            <a:ext cx="590113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</a:rPr>
              <a:t>Инвестиционная деятельность</a:t>
            </a:r>
          </a:p>
          <a:p>
            <a:pPr algn="just"/>
            <a:endParaRPr lang="ru-RU" sz="600" b="1" dirty="0">
              <a:ea typeface="Arial"/>
              <a:cs typeface="Arial"/>
            </a:endParaRPr>
          </a:p>
          <a:p>
            <a:pPr indent="268288" algn="just"/>
            <a:r>
              <a:rPr lang="ru-RU" sz="1200" b="1" dirty="0"/>
              <a:t>Инвестиции в основной капитал</a:t>
            </a:r>
            <a:r>
              <a:rPr lang="ru-RU" sz="1200" dirty="0"/>
              <a:t> по крупным и средним организациям по городу Нижнему Новгороду за </a:t>
            </a:r>
            <a:r>
              <a:rPr lang="ru-RU" sz="1200" dirty="0" smtClean="0"/>
              <a:t>январь-март 2024 года составили 29,5 млрд. руб. и к январю-марту 2023 года в действующих ценах уменьшились на 20,7% </a:t>
            </a:r>
            <a:r>
              <a:rPr lang="ru-RU" sz="1200" dirty="0" smtClean="0">
                <a:cs typeface="Arial" pitchFamily="34" charset="0"/>
              </a:rPr>
              <a:t>капитал </a:t>
            </a:r>
            <a:r>
              <a:rPr lang="ru-RU" sz="1200" dirty="0" smtClean="0"/>
              <a:t>(инвестиции </a:t>
            </a:r>
            <a:r>
              <a:rPr lang="ru-RU" sz="1200" dirty="0"/>
              <a:t>по сопоставимому кругу организаций за январь-март 2023 года </a:t>
            </a:r>
            <a:r>
              <a:rPr lang="ru-RU" sz="1200" dirty="0" smtClean="0"/>
              <a:t>составили </a:t>
            </a:r>
            <a:r>
              <a:rPr lang="ru-RU" sz="1200" dirty="0"/>
              <a:t>37,2 млрд. руб.), </a:t>
            </a:r>
            <a:r>
              <a:rPr lang="ru-RU" sz="1200" dirty="0" smtClean="0"/>
              <a:t>в </a:t>
            </a:r>
            <a:r>
              <a:rPr lang="ru-RU" sz="1200" dirty="0"/>
              <a:t>сопоставимых ценах – </a:t>
            </a:r>
            <a:r>
              <a:rPr lang="ru-RU" sz="1200" dirty="0" smtClean="0"/>
              <a:t>на 28%.</a:t>
            </a:r>
            <a:endParaRPr lang="ru-RU" sz="1200" dirty="0"/>
          </a:p>
          <a:p>
            <a:pPr indent="268288" algn="just"/>
            <a:r>
              <a:rPr lang="ru-RU" sz="1200" dirty="0" smtClean="0"/>
              <a:t>Темпы роста </a:t>
            </a:r>
            <a:r>
              <a:rPr lang="ru-RU" sz="1200" dirty="0"/>
              <a:t>объемов инвестиций в действующих ценах </a:t>
            </a:r>
            <a:r>
              <a:rPr lang="ru-RU" sz="1200" dirty="0" smtClean="0"/>
              <a:t>по </a:t>
            </a:r>
            <a:r>
              <a:rPr lang="ru-RU" sz="1200" dirty="0"/>
              <a:t>следующим видам экономической </a:t>
            </a:r>
            <a:r>
              <a:rPr lang="ru-RU" sz="1200" dirty="0" smtClean="0"/>
              <a:t>деятельности составили</a:t>
            </a:r>
            <a:r>
              <a:rPr lang="ru-RU" sz="1200" dirty="0" smtClean="0"/>
              <a:t>: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обрабатывающие производства – 136,6%;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информация и связь – 144,7%;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торговля оптовая и розничная; ремонт автотранспортных средств </a:t>
            </a:r>
            <a:br>
              <a:rPr lang="ru-RU" sz="1200" dirty="0"/>
            </a:br>
            <a:r>
              <a:rPr lang="ru-RU" sz="1200" dirty="0"/>
              <a:t>и мотоциклов – 100,9%;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профессиональная, научная и техническая – 201,2%;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образование – 246,3%;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государственное управление и обеспечение военной безопасности; социальное обеспечение -151,1%;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финансовая и страховая – 158,8</a:t>
            </a:r>
            <a:r>
              <a:rPr lang="ru-RU" sz="1200" dirty="0" smtClean="0"/>
              <a:t>%;</a:t>
            </a:r>
            <a:endParaRPr lang="ru-RU" sz="1200" dirty="0" smtClean="0"/>
          </a:p>
        </p:txBody>
      </p:sp>
      <p:sp>
        <p:nvSpPr>
          <p:cNvPr id="17" name="Rectangle 25"/>
          <p:cNvSpPr/>
          <p:nvPr/>
        </p:nvSpPr>
        <p:spPr>
          <a:xfrm>
            <a:off x="6183681" y="888476"/>
            <a:ext cx="58937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строительство </a:t>
            </a:r>
            <a:r>
              <a:rPr lang="ru-RU" sz="1200" dirty="0"/>
              <a:t>– 212,4%;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гостиницы и предприятия общественного питания – 116,6%;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культура, спорт, организация досуга и развлечений – 147%;</a:t>
            </a:r>
          </a:p>
          <a:p>
            <a:pPr marL="171450" indent="-17145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административная и сопутствующие доп. </a:t>
            </a:r>
            <a:r>
              <a:rPr lang="ru-RU" sz="1200" dirty="0"/>
              <a:t>услуги – 433,7</a:t>
            </a:r>
            <a:r>
              <a:rPr lang="ru-RU" sz="1200" dirty="0" smtClean="0"/>
              <a:t>%.</a:t>
            </a:r>
            <a:endParaRPr lang="ru-RU" sz="1200" dirty="0"/>
          </a:p>
          <a:p>
            <a:pPr indent="268288" algn="just"/>
            <a:r>
              <a:rPr lang="ru-RU" sz="1200" dirty="0" smtClean="0"/>
              <a:t>Наибольшие </a:t>
            </a:r>
            <a:r>
              <a:rPr lang="ru-RU" sz="1200" dirty="0"/>
              <a:t>темпы снижения объемов инвестиций в действующих ценах наблюдались по следующим видам экономической деятельности</a:t>
            </a:r>
            <a:r>
              <a:rPr lang="ru-RU" sz="1200" dirty="0" smtClean="0"/>
              <a:t>: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транспортировка и хранение – 55,8%;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операции с недвижимым имуществом – 56%;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/>
              <a:t>обеспечение электрической энергией, газом и паром; кондиционирование воздуха – 88,8</a:t>
            </a:r>
            <a:r>
              <a:rPr lang="ru-RU" sz="1200" dirty="0" smtClean="0"/>
              <a:t>%;</a:t>
            </a:r>
            <a:endParaRPr lang="ru-RU" sz="1200" dirty="0"/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здравоохранение </a:t>
            </a:r>
            <a:r>
              <a:rPr lang="ru-RU" sz="1200" dirty="0"/>
              <a:t>и социальные услуги – 39,9%;</a:t>
            </a:r>
          </a:p>
          <a:p>
            <a:pPr marL="171450" indent="-171450" algn="just">
              <a:buClr>
                <a:schemeClr val="accent6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200" dirty="0" smtClean="0"/>
              <a:t>водоснабжение</a:t>
            </a:r>
            <a:r>
              <a:rPr lang="ru-RU" sz="1200" dirty="0"/>
              <a:t>; водоотведение, организация сбора и утилизация отходов, деятельность по ликвидации загрязнений – 86,4</a:t>
            </a:r>
            <a:r>
              <a:rPr lang="ru-RU" sz="1200" dirty="0" smtClean="0"/>
              <a:t>%.</a:t>
            </a:r>
            <a:endParaRPr lang="ru-RU" sz="1200" dirty="0"/>
          </a:p>
        </p:txBody>
      </p:sp>
      <p:graphicFrame>
        <p:nvGraphicFramePr>
          <p:cNvPr id="18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799266"/>
              </p:ext>
            </p:extLst>
          </p:nvPr>
        </p:nvGraphicFramePr>
        <p:xfrm>
          <a:off x="6293224" y="3979725"/>
          <a:ext cx="5674658" cy="2150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861665643"/>
              </p:ext>
            </p:extLst>
          </p:nvPr>
        </p:nvGraphicFramePr>
        <p:xfrm>
          <a:off x="48883" y="74944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241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14" y="80584"/>
            <a:ext cx="12020571" cy="399548"/>
            <a:chOff x="56" y="390"/>
            <a:chExt cx="12020571" cy="39954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 txBox="1"/>
            <p:nvPr/>
          </p:nvSpPr>
          <p:spPr>
            <a:xfrm>
              <a:off x="19560" y="19894"/>
              <a:ext cx="12001067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lvl="0"/>
              <a:r>
                <a:rPr lang="ru-RU" sz="1700" b="1" i="0" kern="1200" dirty="0" smtClean="0"/>
                <a:t>Основные показатели социально-экономического развития г. Н.Новгорода за </a:t>
              </a:r>
              <a:r>
                <a:rPr lang="ru-RU" sz="1700" b="1" dirty="0"/>
                <a:t>2022 год</a:t>
              </a:r>
              <a:endParaRPr lang="ru-RU" sz="1600" dirty="0"/>
            </a:p>
          </p:txBody>
        </p:sp>
      </p:grpSp>
      <p:sp>
        <p:nvSpPr>
          <p:cNvPr id="6" name="Rectangle 25"/>
          <p:cNvSpPr/>
          <p:nvPr/>
        </p:nvSpPr>
        <p:spPr>
          <a:xfrm>
            <a:off x="105218" y="520994"/>
            <a:ext cx="57374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Потребительский </a:t>
            </a:r>
            <a:r>
              <a:rPr lang="ru-RU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Arial"/>
                <a:cs typeface="Arial"/>
                <a:sym typeface="Arial"/>
              </a:rPr>
              <a:t>рынок</a:t>
            </a:r>
          </a:p>
          <a:p>
            <a:pPr lvl="0" algn="just"/>
            <a:endParaRPr lang="ru-RU" sz="6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Arial"/>
              <a:cs typeface="Arial"/>
              <a:sym typeface="Arial"/>
            </a:endParaRPr>
          </a:p>
          <a:p>
            <a:pPr indent="268288" algn="just"/>
            <a:r>
              <a:rPr lang="ru-RU" sz="1200" b="1" dirty="0"/>
              <a:t>Емкость потребительского рынка </a:t>
            </a:r>
            <a:r>
              <a:rPr lang="ru-RU" sz="1200" dirty="0"/>
              <a:t>(сумма оборота розничной торговли, общественного питания и платных услуг, оказанных населению крупными и средними </a:t>
            </a:r>
            <a:r>
              <a:rPr lang="ru-RU" sz="1200" dirty="0" smtClean="0"/>
              <a:t>организациями) за январь-март 2024 года </a:t>
            </a:r>
            <a:r>
              <a:rPr lang="ru-RU" sz="1200" dirty="0"/>
              <a:t>составила </a:t>
            </a:r>
            <a:r>
              <a:rPr lang="ru-RU" sz="1200" dirty="0" smtClean="0"/>
              <a:t>128,4 млрд</a:t>
            </a:r>
            <a:r>
              <a:rPr lang="ru-RU" sz="1200" dirty="0"/>
              <a:t>. руб.</a:t>
            </a:r>
          </a:p>
          <a:p>
            <a:pPr indent="268288" algn="just"/>
            <a:r>
              <a:rPr lang="ru-RU" sz="1200" b="1" dirty="0"/>
              <a:t>Емкость потребительского рынка в среднем за месяц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в </a:t>
            </a:r>
            <a:r>
              <a:rPr lang="ru-RU" sz="1200" b="1" dirty="0"/>
              <a:t>расчете на одного жителя города</a:t>
            </a:r>
            <a:r>
              <a:rPr lang="ru-RU" sz="1200" dirty="0"/>
              <a:t> </a:t>
            </a:r>
            <a:r>
              <a:rPr lang="ru-RU" sz="1200" dirty="0" smtClean="0"/>
              <a:t>в январе-марте 2024 года составила </a:t>
            </a:r>
            <a:r>
              <a:rPr lang="ru-RU" sz="1200" dirty="0"/>
              <a:t>34 </a:t>
            </a:r>
            <a:r>
              <a:rPr lang="ru-RU" sz="1200" dirty="0" smtClean="0"/>
              <a:t>820,2 руб</a:t>
            </a:r>
            <a:r>
              <a:rPr lang="ru-RU" sz="1200" dirty="0"/>
              <a:t>. </a:t>
            </a:r>
            <a:r>
              <a:rPr lang="ru-RU" sz="1200" dirty="0" smtClean="0"/>
              <a:t>и </a:t>
            </a:r>
            <a:r>
              <a:rPr lang="ru-RU" sz="1200" dirty="0"/>
              <a:t>увеличилась по сравнению с </a:t>
            </a:r>
            <a:r>
              <a:rPr lang="ru-RU" sz="1200" dirty="0" smtClean="0"/>
              <a:t>аналогичным периодом прошлого года </a:t>
            </a:r>
            <a:r>
              <a:rPr lang="ru-RU" sz="1200" dirty="0"/>
              <a:t>на </a:t>
            </a:r>
            <a:r>
              <a:rPr lang="ru-RU" sz="1200" dirty="0" smtClean="0"/>
              <a:t>19,6% </a:t>
            </a:r>
            <a:r>
              <a:rPr lang="ru-RU" sz="1200" dirty="0"/>
              <a:t>в действующих ценах.</a:t>
            </a:r>
          </a:p>
          <a:p>
            <a:pPr indent="268288" algn="just"/>
            <a:r>
              <a:rPr lang="ru-RU" sz="1200" b="1" dirty="0"/>
              <a:t>Оборот розничной торговли </a:t>
            </a:r>
            <a:r>
              <a:rPr lang="ru-RU" sz="1200" dirty="0"/>
              <a:t>(по крупным и средним организациям) составил </a:t>
            </a:r>
            <a:r>
              <a:rPr lang="ru-RU" sz="1200" dirty="0" smtClean="0"/>
              <a:t>91,8 млрд</a:t>
            </a:r>
            <a:r>
              <a:rPr lang="ru-RU" sz="1200" dirty="0"/>
              <a:t>. руб., к </a:t>
            </a:r>
            <a:r>
              <a:rPr lang="ru-RU" sz="1200" dirty="0" smtClean="0"/>
              <a:t>соответствующему периоду прошлого года </a:t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сопоставимых ценах его уровень </a:t>
            </a:r>
            <a:r>
              <a:rPr lang="ru-RU" sz="1200" dirty="0" smtClean="0"/>
              <a:t>увеличился </a:t>
            </a:r>
            <a:r>
              <a:rPr lang="ru-RU" sz="1200" dirty="0"/>
              <a:t>на </a:t>
            </a:r>
            <a:r>
              <a:rPr lang="ru-RU" sz="1200" dirty="0" smtClean="0"/>
              <a:t>14,4%. </a:t>
            </a:r>
            <a:endParaRPr lang="ru-RU" sz="1200" dirty="0"/>
          </a:p>
          <a:p>
            <a:pPr indent="268288" algn="just"/>
            <a:r>
              <a:rPr lang="ru-RU" sz="1200" b="1" dirty="0" smtClean="0"/>
              <a:t>Оборот общественного питания </a:t>
            </a:r>
            <a:r>
              <a:rPr lang="ru-RU" sz="1200" dirty="0" smtClean="0"/>
              <a:t>(по крупным и средним организациям) составил 2,8 млрд. руб. и вырос </a:t>
            </a:r>
            <a:r>
              <a:rPr lang="ru-RU" sz="1200" dirty="0"/>
              <a:t>к аналогичному периоду прошлого года на </a:t>
            </a:r>
            <a:r>
              <a:rPr lang="ru-RU" sz="1200" dirty="0" smtClean="0"/>
              <a:t>34,7% в </a:t>
            </a:r>
            <a:r>
              <a:rPr lang="ru-RU" sz="1200" dirty="0"/>
              <a:t>сопоставимых ценах.</a:t>
            </a:r>
          </a:p>
          <a:p>
            <a:pPr indent="268288" algn="just"/>
            <a:r>
              <a:rPr lang="ru-RU" sz="1200" dirty="0"/>
              <a:t>Мониторинг товарного ассортимента в организациях розничной торговой сети города за период с </a:t>
            </a:r>
            <a:r>
              <a:rPr lang="ru-RU" sz="1200" dirty="0" smtClean="0"/>
              <a:t>01.01.2024 </a:t>
            </a:r>
            <a:r>
              <a:rPr lang="ru-RU" sz="1200" dirty="0"/>
              <a:t>по </a:t>
            </a:r>
            <a:r>
              <a:rPr lang="ru-RU" sz="1200" dirty="0" smtClean="0"/>
              <a:t>01.04.2024 показал</a:t>
            </a:r>
            <a:r>
              <a:rPr lang="ru-RU" sz="1200" dirty="0"/>
              <a:t>, что в торговых точках </a:t>
            </a:r>
            <a:r>
              <a:rPr lang="ru-RU" sz="1200" dirty="0" smtClean="0"/>
              <a:t>существует </a:t>
            </a:r>
            <a:r>
              <a:rPr lang="ru-RU" sz="1200" dirty="0"/>
              <a:t>разнообразие предлагаемого покупателям ассортимента, нет ажиотажного спроса среди населения на какие-либо товары, нет фактов отсутствия в продаже товаров повседневного </a:t>
            </a:r>
            <a:r>
              <a:rPr lang="ru-RU" sz="1200" dirty="0" smtClean="0"/>
              <a:t>спроса, растут </a:t>
            </a:r>
            <a:r>
              <a:rPr lang="ru-RU" sz="1200" dirty="0"/>
              <a:t>предложения отечественной продукции в результате </a:t>
            </a:r>
            <a:r>
              <a:rPr lang="ru-RU" sz="1200" dirty="0" smtClean="0"/>
              <a:t>импортозамещения</a:t>
            </a:r>
            <a:r>
              <a:rPr lang="ru-RU" sz="1200" dirty="0"/>
              <a:t>.</a:t>
            </a:r>
          </a:p>
          <a:p>
            <a:pPr indent="268288" algn="just"/>
            <a:r>
              <a:rPr lang="ru-RU" sz="1200" dirty="0" smtClean="0"/>
              <a:t>Рост цен зарегистрирован на следующие виды социально значимых продуктов питания:</a:t>
            </a:r>
            <a:r>
              <a:rPr lang="en-US" sz="1200" dirty="0" smtClean="0"/>
              <a:t> </a:t>
            </a:r>
            <a:r>
              <a:rPr lang="ru-RU" sz="1200" dirty="0" smtClean="0"/>
              <a:t>капуста свежая</a:t>
            </a:r>
            <a:r>
              <a:rPr lang="en-US" sz="1200" dirty="0" smtClean="0"/>
              <a:t> </a:t>
            </a:r>
            <a:r>
              <a:rPr lang="ru-RU" sz="1200" dirty="0" smtClean="0"/>
              <a:t>(на 49,5%), </a:t>
            </a:r>
            <a:r>
              <a:rPr lang="ru-RU" sz="1200" dirty="0"/>
              <a:t>морковь (23,1%), лук репчатый </a:t>
            </a:r>
            <a:r>
              <a:rPr lang="ru-RU" sz="1200" dirty="0" smtClean="0"/>
              <a:t>(21,8%), </a:t>
            </a:r>
            <a:r>
              <a:rPr lang="ru-RU" sz="1200" dirty="0"/>
              <a:t>картофель (15,4</a:t>
            </a:r>
            <a:r>
              <a:rPr lang="ru-RU" sz="1200" dirty="0" smtClean="0"/>
              <a:t>%), </a:t>
            </a:r>
            <a:r>
              <a:rPr lang="ru-RU" sz="1200" dirty="0"/>
              <a:t>яблоки (13,1%), рыба мороженая (10,7%), рис (6,7%), сахар-песок (5,5%), говядина (5,1%), </a:t>
            </a:r>
            <a:r>
              <a:rPr lang="ru-RU" sz="1200" dirty="0" smtClean="0"/>
              <a:t>вермишель </a:t>
            </a:r>
            <a:br>
              <a:rPr lang="ru-RU" sz="1200" dirty="0" smtClean="0"/>
            </a:br>
            <a:r>
              <a:rPr lang="ru-RU" sz="1200" dirty="0" smtClean="0"/>
              <a:t>и молоко </a:t>
            </a:r>
            <a:r>
              <a:rPr lang="ru-RU" sz="1200" dirty="0"/>
              <a:t>пастеризованное </a:t>
            </a:r>
            <a:r>
              <a:rPr lang="ru-RU" sz="1200" dirty="0" smtClean="0"/>
              <a:t>(</a:t>
            </a:r>
            <a:r>
              <a:rPr lang="ru-RU" sz="1200" dirty="0"/>
              <a:t>3,9</a:t>
            </a:r>
            <a:r>
              <a:rPr lang="ru-RU" sz="1200" dirty="0" smtClean="0"/>
              <a:t>%), </a:t>
            </a:r>
            <a:r>
              <a:rPr lang="ru-RU" sz="1200" dirty="0"/>
              <a:t>масло сливочное (3,3%),</a:t>
            </a:r>
            <a:r>
              <a:rPr lang="ru-RU" sz="1200" dirty="0" smtClean="0"/>
              <a:t> </a:t>
            </a:r>
            <a:r>
              <a:rPr lang="ru-RU" sz="1200" dirty="0"/>
              <a:t>хлеб ржано-пшеничный (2,3%), </a:t>
            </a:r>
            <a:r>
              <a:rPr lang="ru-RU" sz="1200" dirty="0" smtClean="0"/>
              <a:t>мука пшеничная (2,2%), яйца </a:t>
            </a:r>
            <a:r>
              <a:rPr lang="ru-RU" sz="1200" dirty="0"/>
              <a:t>куриные </a:t>
            </a:r>
            <a:r>
              <a:rPr lang="ru-RU" sz="1200" dirty="0" smtClean="0"/>
              <a:t>(</a:t>
            </a:r>
            <a:r>
              <a:rPr lang="ru-RU" sz="1200" dirty="0"/>
              <a:t>1,8</a:t>
            </a:r>
            <a:r>
              <a:rPr lang="ru-RU" sz="1200" dirty="0" smtClean="0"/>
              <a:t>%). </a:t>
            </a:r>
            <a:endParaRPr lang="ru-RU" sz="1200" dirty="0"/>
          </a:p>
          <a:p>
            <a:pPr indent="268288" algn="just"/>
            <a:r>
              <a:rPr lang="ru-RU" sz="1200" dirty="0" smtClean="0"/>
              <a:t>Снижение цен зарегистрировано на: </a:t>
            </a:r>
            <a:r>
              <a:rPr lang="ru-RU" sz="1200" dirty="0"/>
              <a:t>куры </a:t>
            </a:r>
            <a:r>
              <a:rPr lang="ru-RU" sz="1200" dirty="0" smtClean="0"/>
              <a:t>(на 10,6%), </a:t>
            </a:r>
            <a:r>
              <a:rPr lang="ru-RU" sz="1200" dirty="0"/>
              <a:t>свинину (4,8</a:t>
            </a:r>
            <a:r>
              <a:rPr lang="ru-RU" sz="1200" dirty="0" smtClean="0"/>
              <a:t>%),</a:t>
            </a:r>
            <a:r>
              <a:rPr lang="ru-RU" sz="1200" dirty="0"/>
              <a:t> пшено (4,1%),</a:t>
            </a:r>
            <a:r>
              <a:rPr lang="ru-RU" sz="1200" dirty="0" smtClean="0"/>
              <a:t> гречку (3,4%),</a:t>
            </a:r>
            <a:r>
              <a:rPr lang="ru-RU" sz="1200" dirty="0"/>
              <a:t> масло подсолнечное (2,6</a:t>
            </a:r>
            <a:r>
              <a:rPr lang="ru-RU" sz="1200" dirty="0" smtClean="0"/>
              <a:t>%), </a:t>
            </a:r>
            <a:r>
              <a:rPr lang="ru-RU" sz="1200" dirty="0"/>
              <a:t>хлеб пшеничный (2,5%),  соль (1,9</a:t>
            </a:r>
            <a:r>
              <a:rPr lang="ru-RU" sz="1200" dirty="0" smtClean="0"/>
              <a:t>%). </a:t>
            </a:r>
          </a:p>
          <a:p>
            <a:pPr indent="268288" algn="just"/>
            <a:r>
              <a:rPr lang="ru-RU" sz="1200" b="1" dirty="0" smtClean="0"/>
              <a:t>Объем платных услуг населению</a:t>
            </a:r>
            <a:r>
              <a:rPr lang="ru-RU" sz="1200" dirty="0" smtClean="0"/>
              <a:t> за январь-март 2024 года </a:t>
            </a:r>
            <a:br>
              <a:rPr lang="ru-RU" sz="1200" dirty="0" smtClean="0"/>
            </a:br>
            <a:r>
              <a:rPr lang="ru-RU" sz="1200" dirty="0" smtClean="0"/>
              <a:t>по крупным и средним организациям составил 33,7 млрд. руб., увеличившись к соответствующему периоду прошлого года в сопоставимых ценах на 3,7%.</a:t>
            </a:r>
          </a:p>
        </p:txBody>
      </p:sp>
      <p:sp>
        <p:nvSpPr>
          <p:cNvPr id="17" name="Rectangle 25"/>
          <p:cNvSpPr/>
          <p:nvPr/>
        </p:nvSpPr>
        <p:spPr>
          <a:xfrm>
            <a:off x="6190839" y="558224"/>
            <a:ext cx="57935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Среди видов платных услуг наиболее быстрыми темпами в действующих </a:t>
            </a:r>
            <a:r>
              <a:rPr lang="ru-RU" sz="1200" dirty="0" smtClean="0"/>
              <a:t>ценах развивались услуги: туристических </a:t>
            </a:r>
            <a:r>
              <a:rPr lang="ru-RU" sz="1200" dirty="0"/>
              <a:t>агентств, туроператоров и </a:t>
            </a:r>
            <a:r>
              <a:rPr lang="ru-RU" sz="1200" dirty="0" smtClean="0"/>
              <a:t>пр. </a:t>
            </a:r>
            <a:r>
              <a:rPr lang="ru-RU" sz="1200" dirty="0"/>
              <a:t>(143,4%); </a:t>
            </a:r>
            <a:r>
              <a:rPr lang="ru-RU" sz="1200" dirty="0" smtClean="0"/>
              <a:t>медицинские </a:t>
            </a:r>
            <a:r>
              <a:rPr lang="ru-RU" sz="1200" dirty="0"/>
              <a:t>(</a:t>
            </a:r>
            <a:r>
              <a:rPr lang="ru-RU" sz="1200" dirty="0" smtClean="0"/>
              <a:t>118,5%); жилищные (115,5%); </a:t>
            </a:r>
            <a:r>
              <a:rPr lang="ru-RU" sz="1200" dirty="0"/>
              <a:t>культуры (114,9%); </a:t>
            </a:r>
            <a:r>
              <a:rPr lang="ru-RU" sz="1200" dirty="0" smtClean="0"/>
              <a:t> физкультуры </a:t>
            </a:r>
            <a:r>
              <a:rPr lang="ru-RU" sz="1200" dirty="0"/>
              <a:t>и спорта (</a:t>
            </a:r>
            <a:r>
              <a:rPr lang="ru-RU" sz="1200" dirty="0" smtClean="0"/>
              <a:t>112,5%);</a:t>
            </a:r>
            <a:r>
              <a:rPr lang="ru-RU" sz="1200" dirty="0"/>
              <a:t> телекоммуникационные (109,7%); специализированных коллективных средств размещения (</a:t>
            </a:r>
            <a:r>
              <a:rPr lang="ru-RU" sz="1200" dirty="0" smtClean="0"/>
              <a:t>109,6%);</a:t>
            </a:r>
            <a:r>
              <a:rPr lang="ru-RU" sz="1200" dirty="0"/>
              <a:t> образования (108,4</a:t>
            </a:r>
            <a:r>
              <a:rPr lang="ru-RU" sz="1200" dirty="0" smtClean="0"/>
              <a:t>%);</a:t>
            </a:r>
            <a:r>
              <a:rPr lang="ru-RU" sz="1200" dirty="0"/>
              <a:t> ветеринарные (105,8</a:t>
            </a:r>
            <a:r>
              <a:rPr lang="ru-RU" sz="1200" dirty="0" smtClean="0"/>
              <a:t>%); коммунальные </a:t>
            </a:r>
            <a:r>
              <a:rPr lang="ru-RU" sz="1200" dirty="0"/>
              <a:t>(</a:t>
            </a:r>
            <a:r>
              <a:rPr lang="ru-RU" sz="1200" dirty="0" smtClean="0"/>
              <a:t>105,5%). </a:t>
            </a:r>
          </a:p>
          <a:p>
            <a:pPr indent="268288" algn="just"/>
            <a:r>
              <a:rPr lang="ru-RU" sz="1200" dirty="0" smtClean="0"/>
              <a:t>Из бытовых услуг (</a:t>
            </a:r>
            <a:r>
              <a:rPr lang="ru-RU" sz="1200" dirty="0"/>
              <a:t>121,4</a:t>
            </a:r>
            <a:r>
              <a:rPr lang="ru-RU" sz="1200" dirty="0" smtClean="0"/>
              <a:t>%):  </a:t>
            </a:r>
            <a:r>
              <a:rPr lang="ru-RU" sz="1200" dirty="0"/>
              <a:t>ремонт и строительство жилья и </a:t>
            </a:r>
            <a:r>
              <a:rPr lang="ru-RU" sz="1200" dirty="0" smtClean="0"/>
              <a:t>др. </a:t>
            </a:r>
            <a:r>
              <a:rPr lang="ru-RU" sz="1200" dirty="0"/>
              <a:t>построек (659,4%); изготовление и ремонт </a:t>
            </a:r>
            <a:r>
              <a:rPr lang="ru-RU" sz="1200" dirty="0" smtClean="0"/>
              <a:t>мебели </a:t>
            </a:r>
            <a:r>
              <a:rPr lang="ru-RU" sz="1200" dirty="0"/>
              <a:t>(</a:t>
            </a:r>
            <a:r>
              <a:rPr lang="ru-RU" sz="1200" dirty="0" smtClean="0"/>
              <a:t>210%); </a:t>
            </a:r>
            <a:r>
              <a:rPr lang="ru-RU" sz="1200" dirty="0"/>
              <a:t>ремонт и техобслуживание бытовой радиоэлектронной аппаратуры, бытовых машин и приборов, ремонт и изготовление металлоизделий (145,6%); по аренде, лизингу и </a:t>
            </a:r>
            <a:r>
              <a:rPr lang="ru-RU" sz="1200" dirty="0" smtClean="0"/>
              <a:t>прокату </a:t>
            </a:r>
            <a:r>
              <a:rPr lang="ru-RU" sz="1200" dirty="0"/>
              <a:t>(</a:t>
            </a:r>
            <a:r>
              <a:rPr lang="ru-RU" sz="1200" dirty="0" smtClean="0"/>
              <a:t>141,1%);</a:t>
            </a:r>
            <a:r>
              <a:rPr lang="ru-RU" sz="1200" dirty="0"/>
              <a:t> техобслуживание и ремонт транспортных средств, </a:t>
            </a:r>
            <a:r>
              <a:rPr lang="ru-RU" sz="1200"/>
              <a:t>машин </a:t>
            </a: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>и </a:t>
            </a:r>
            <a:r>
              <a:rPr lang="ru-RU" sz="1200" dirty="0"/>
              <a:t>оборудования (122,5</a:t>
            </a:r>
            <a:r>
              <a:rPr lang="ru-RU" sz="1200" dirty="0" smtClean="0"/>
              <a:t>%);</a:t>
            </a:r>
            <a:r>
              <a:rPr lang="ru-RU" sz="1200" dirty="0"/>
              <a:t> ритуальные (104,4</a:t>
            </a:r>
            <a:r>
              <a:rPr lang="ru-RU" sz="1200" dirty="0" smtClean="0"/>
              <a:t>%).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12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391898"/>
              </p:ext>
            </p:extLst>
          </p:nvPr>
        </p:nvGraphicFramePr>
        <p:xfrm>
          <a:off x="6190839" y="2766670"/>
          <a:ext cx="5536414" cy="169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875098"/>
              </p:ext>
            </p:extLst>
          </p:nvPr>
        </p:nvGraphicFramePr>
        <p:xfrm>
          <a:off x="6190839" y="4460033"/>
          <a:ext cx="5561845" cy="22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714" y="80584"/>
            <a:ext cx="12043533" cy="399548"/>
            <a:chOff x="56" y="390"/>
            <a:chExt cx="12020571" cy="39954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6" y="390"/>
              <a:ext cx="12020571" cy="399548"/>
            </a:xfrm>
            <a:prstGeom prst="roundRect">
              <a:avLst/>
            </a:prstGeom>
            <a:solidFill>
              <a:schemeClr val="accent3"/>
            </a:solidFill>
            <a:ln w="0">
              <a:solidFill>
                <a:schemeClr val="accent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19559" y="19894"/>
              <a:ext cx="12001068" cy="36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1">
              <a:noAutofit/>
            </a:bodyPr>
            <a:lstStyle/>
            <a:p>
              <a:pPr algn="ctr">
                <a:tabLst>
                  <a:tab pos="6013450" algn="l"/>
                </a:tabLst>
              </a:pPr>
              <a:r>
                <a:rPr lang="ru-RU" sz="1700" b="1" dirty="0"/>
                <a:t>Основные показатели социально-экономического развития г. Н.Новгорода за </a:t>
              </a:r>
              <a:r>
                <a:rPr lang="ru-RU" sz="1700" b="1" dirty="0" smtClean="0"/>
                <a:t>2023 год</a:t>
              </a:r>
              <a:endParaRPr lang="ru-RU" sz="1700" b="1" dirty="0"/>
            </a:p>
          </p:txBody>
        </p:sp>
      </p:grp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437363137"/>
              </p:ext>
            </p:extLst>
          </p:nvPr>
        </p:nvGraphicFramePr>
        <p:xfrm>
          <a:off x="97766" y="91326"/>
          <a:ext cx="12094234" cy="3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53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дминистрация Нижний">
      <a:dk1>
        <a:srgbClr val="3F5170"/>
      </a:dk1>
      <a:lt1>
        <a:srgbClr val="FFFFFF"/>
      </a:lt1>
      <a:dk2>
        <a:srgbClr val="6B7C9B"/>
      </a:dk2>
      <a:lt2>
        <a:srgbClr val="F2F2F2"/>
      </a:lt2>
      <a:accent1>
        <a:srgbClr val="EF7D4B"/>
      </a:accent1>
      <a:accent2>
        <a:srgbClr val="B0C3E4"/>
      </a:accent2>
      <a:accent3>
        <a:srgbClr val="7BC3AA"/>
      </a:accent3>
      <a:accent4>
        <a:srgbClr val="9FE6CD"/>
      </a:accent4>
      <a:accent5>
        <a:srgbClr val="D6E7F8"/>
      </a:accent5>
      <a:accent6>
        <a:srgbClr val="D45731"/>
      </a:accent6>
      <a:hlink>
        <a:srgbClr val="6B7C9B"/>
      </a:hlink>
      <a:folHlink>
        <a:srgbClr val="0097A7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19878</TotalTime>
  <Words>2422</Words>
  <Application>Microsoft Office PowerPoint</Application>
  <PresentationFormat>Широкоэкранный</PresentationFormat>
  <Paragraphs>255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Сергеевна</dc:creator>
  <cp:lastModifiedBy>Зубкова Ирина Ивановна</cp:lastModifiedBy>
  <cp:revision>1759</cp:revision>
  <cp:lastPrinted>2024-06-05T08:53:20Z</cp:lastPrinted>
  <dcterms:created xsi:type="dcterms:W3CDTF">2020-08-30T06:20:20Z</dcterms:created>
  <dcterms:modified xsi:type="dcterms:W3CDTF">2024-06-05T14:49:52Z</dcterms:modified>
</cp:coreProperties>
</file>